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4"/>
    <p:sldMasterId id="2147483749" r:id="rId5"/>
    <p:sldMasterId id="2147483745" r:id="rId6"/>
    <p:sldMasterId id="2147483818" r:id="rId7"/>
    <p:sldMasterId id="2147483672" r:id="rId8"/>
    <p:sldMasterId id="2147483835" r:id="rId9"/>
    <p:sldMasterId id="2147483840" r:id="rId10"/>
    <p:sldMasterId id="2147483841" r:id="rId11"/>
    <p:sldMasterId id="2147483843" r:id="rId12"/>
    <p:sldMasterId id="2147483856" r:id="rId13"/>
  </p:sldMasterIdLst>
  <p:notesMasterIdLst>
    <p:notesMasterId r:id="rId30"/>
  </p:notesMasterIdLst>
  <p:handoutMasterIdLst>
    <p:handoutMasterId r:id="rId31"/>
  </p:handoutMasterIdLst>
  <p:sldIdLst>
    <p:sldId id="2389" r:id="rId14"/>
    <p:sldId id="1144" r:id="rId15"/>
    <p:sldId id="1131" r:id="rId16"/>
    <p:sldId id="293" r:id="rId17"/>
    <p:sldId id="1165" r:id="rId18"/>
    <p:sldId id="1166" r:id="rId19"/>
    <p:sldId id="1161" r:id="rId20"/>
    <p:sldId id="1159" r:id="rId21"/>
    <p:sldId id="1167" r:id="rId22"/>
    <p:sldId id="1162" r:id="rId23"/>
    <p:sldId id="1163" r:id="rId24"/>
    <p:sldId id="1130" r:id="rId25"/>
    <p:sldId id="1134" r:id="rId26"/>
    <p:sldId id="1156" r:id="rId27"/>
    <p:sldId id="1148" r:id="rId28"/>
    <p:sldId id="1168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Meara, Mary Ellen" initials="OME" lastIdx="1" clrIdx="0">
    <p:extLst>
      <p:ext uri="{19B8F6BF-5375-455C-9EA6-DF929625EA0E}">
        <p15:presenceInfo xmlns:p15="http://schemas.microsoft.com/office/powerpoint/2012/main" userId="S::maryellen.omeara@cengage.com::c3576eff-bbfb-4dee-9ef9-b9a606248e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F5F"/>
    <a:srgbClr val="A5AEB2"/>
    <a:srgbClr val="ECECEC"/>
    <a:srgbClr val="E1ECE7"/>
    <a:srgbClr val="DBDFE0"/>
    <a:srgbClr val="B3C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EA04C-6938-704A-9AD3-B08FA88881DE}" v="133" dt="2022-01-12T21:29:04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/>
    <p:restoredTop sz="9371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80" y="192"/>
      </p:cViewPr>
      <p:guideLst/>
    </p:cSldViewPr>
  </p:slideViewPr>
  <p:outlineViewPr>
    <p:cViewPr>
      <p:scale>
        <a:sx n="33" d="100"/>
        <a:sy n="33" d="100"/>
      </p:scale>
      <p:origin x="0" y="-81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FE-F941-90F4-EC02C4D547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FE-F941-90F4-EC02C4D547E9}"/>
              </c:ext>
            </c:extLst>
          </c:dPt>
          <c:dPt>
            <c:idx val="2"/>
            <c:bubble3D val="0"/>
            <c:spPr>
              <a:pattFill prst="pct80">
                <a:fgClr>
                  <a:schemeClr val="accent3"/>
                </a:fgClr>
                <a:bgClr>
                  <a:schemeClr val="accent4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FE-F941-90F4-EC02C4D547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FE-F941-90F4-EC02C4D547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FE-F941-90F4-EC02C4D547E9}"/>
              </c:ext>
            </c:extLst>
          </c:dPt>
          <c:dPt>
            <c:idx val="5"/>
            <c:bubble3D val="0"/>
            <c:spPr>
              <a:pattFill prst="dkUpDiag">
                <a:fgClr>
                  <a:schemeClr val="accent5"/>
                </a:fgClr>
                <a:bgClr>
                  <a:schemeClr val="accent6">
                    <a:lumMod val="40000"/>
                    <a:lumOff val="60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FE-F941-90F4-EC02C4D547E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9EC77F0-10BE-244B-B5CD-EB3FB572E59E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FE-F941-90F4-EC02C4D547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CB8ADC-EB60-8342-92F9-2C63473B9FB1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FE-F941-90F4-EC02C4D547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14DBC92-BDE9-8E46-9F5A-B94094A0DA0A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FE-F941-90F4-EC02C4D547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WORK SANS REGULAR ROMAN" pitchFamily="2" charset="77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AFE-F941-90F4-EC02C4D547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5E5DCF-31E2-554D-8AC2-EBCF9865C11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AFE-F941-90F4-EC02C4D547E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WORK SANS REGULAR ROMAN" pitchFamily="2" charset="77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FE-F941-90F4-EC02C4D54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WORK SANS REGULAR ROMAN" pitchFamily="2" charset="77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0%</c:formatCode>
                <c:ptCount val="6"/>
                <c:pt idx="0">
                  <c:v>0.3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FE-F941-90F4-EC02C4D547E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 baseline="0">
          <a:latin typeface="WORK SANS REGULAR ROMAN" pitchFamily="2" charset="77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2D9B95-202A-234B-84B8-722786AB5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WORK SANS REGULAR ROMAN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73945-B44A-4043-BE47-736FC6969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26C5-850E-6A46-B2E9-BD8209585261}" type="datetimeFigureOut">
              <a:rPr lang="en-US" smtClean="0">
                <a:latin typeface="WORK SANS REGULAR ROMAN" pitchFamily="2" charset="77"/>
              </a:rPr>
              <a:t>1/20/22</a:t>
            </a:fld>
            <a:endParaRPr lang="en-US">
              <a:latin typeface="WORK SANS REGULAR ROMAN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655E6-43E5-8940-9916-29581C403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WORK SANS REGULAR ROMAN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CE7A8-75FC-0D4A-90F7-41D49873C1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0CE3-71AB-5E4D-A6B5-7148AC39421B}" type="slidenum">
              <a:rPr lang="en-US" smtClean="0">
                <a:latin typeface="WORK SANS REGULAR ROMAN" pitchFamily="2" charset="77"/>
              </a:rPr>
              <a:t>‹Nº›</a:t>
            </a:fld>
            <a:endParaRPr lang="en-US">
              <a:latin typeface="WORK SANS REGULAR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125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WORK SANS REGULAR ROMAN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WORK SANS REGULAR ROMAN" pitchFamily="2" charset="77"/>
              </a:defRPr>
            </a:lvl1pPr>
          </a:lstStyle>
          <a:p>
            <a:fld id="{981F4E63-FEC5-2540-8616-4BE7BF6D77B2}" type="datetimeFigureOut">
              <a:rPr lang="en-US" smtClean="0"/>
              <a:pPr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WORK SANS REGULAR ROMAN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WORK SANS REGULAR ROMAN" pitchFamily="2" charset="77"/>
              </a:defRPr>
            </a:lvl1pPr>
          </a:lstStyle>
          <a:p>
            <a:fld id="{B3CAAF60-E5BF-C34C-B5EF-33CE1D5C511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[Laura and Mary Ellen introduce themselves and set the stage/context for the workshop; tie back to sales conference themes]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5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starting, as people are joining the zoom, ask folk to answer in the zoom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2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que </a:t>
            </a:r>
            <a:r>
              <a:rPr lang="en-US" dirty="0" err="1"/>
              <a:t>habla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y </a:t>
            </a:r>
            <a:r>
              <a:rPr lang="en-US" dirty="0" err="1"/>
              <a:t>Actitud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que </a:t>
            </a:r>
            <a:r>
              <a:rPr lang="en-US" dirty="0" err="1"/>
              <a:t>habla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y </a:t>
            </a:r>
            <a:r>
              <a:rPr lang="en-US" dirty="0" err="1"/>
              <a:t>Actitud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5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focus on the Ethos…How have you seen the Credo/Ethos displayed?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AAF60-E5BF-C34C-B5EF-33CE1D5C5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 ROMAN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 ROMAN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0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4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3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4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chart" Target="../charts/chart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5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Master" Target="../slideMasters/slideMaster6.xml"/><Relationship Id="rId7" Type="http://schemas.openxmlformats.org/officeDocument/2006/relationships/hyperlink" Target="https://cengageo365.sharepoint.com/sites/internalcomm/Public%20Docs/Corporate%20Announcements/CG_BrandingGuide%20(1).pdf" TargetMode="Externa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hyperlink" Target="https://cengageo365.sharepoint.com/sites/Branding/Corporate%20Font%20%20Work%20Sans/Forms/Gallery.aspx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19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8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0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9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1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3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4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5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6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7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8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9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0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1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2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3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3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4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3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5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6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7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8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9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0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1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2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3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3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2475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519AD06-2002-B646-BFFE-8769581BCD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37729" y="2113281"/>
            <a:ext cx="58674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Title: Work Sans</a:t>
            </a:r>
            <a:br>
              <a:rPr lang="en-US" dirty="0"/>
            </a:br>
            <a:r>
              <a:rPr lang="en-US" dirty="0"/>
              <a:t>48pt – Bold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24CCF0E5-C5CB-3642-8E35-4C731716B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37729" y="4198312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Subheading: Work Sans </a:t>
            </a:r>
            <a:br>
              <a:rPr lang="en-US" dirty="0"/>
            </a:br>
            <a:r>
              <a:rPr lang="en-US" dirty="0"/>
              <a:t>28pt – Regular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05ABD8F-377A-AE49-9E92-E4750E3936A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37729" y="538988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Date: 18pt - Regular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ECA3B2-1591-5B41-9A18-4903B20D2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76600" y="3810000"/>
            <a:ext cx="8915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4046612-981A-E245-A997-09B88D773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869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>
              <a:latin typeface="Work Sans" pitchFamily="2" charset="77"/>
            </a:endParaRPr>
          </a:p>
        </p:txBody>
      </p:sp>
      <p:pic>
        <p:nvPicPr>
          <p:cNvPr id="8" name="Cengage Group">
            <a:extLst>
              <a:ext uri="{FF2B5EF4-FFF2-40B4-BE49-F238E27FC236}">
                <a16:creationId xmlns:a16="http://schemas.microsoft.com/office/drawing/2014/main" id="{FD379B4E-FF03-0644-BF8A-0D51C341AD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59" y="609600"/>
            <a:ext cx="1905455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0236E-3757-B043-A241-6197B3BA2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2769"/>
            <a:ext cx="5350859" cy="446671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801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51275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43D325F-C3F8-564F-8CE5-F73B1948F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158" y="366092"/>
            <a:ext cx="4258667" cy="6129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6A146-6578-C448-92D8-E7AABEAFB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1758" y="264491"/>
            <a:ext cx="4258668" cy="612996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F38161-8C62-DF4D-AB22-421574912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3333" y="5297171"/>
            <a:ext cx="2488882" cy="772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027D344A-32CB-FE43-A1A7-DC5518DC03CA}"/>
              </a:ext>
            </a:extLst>
          </p:cNvPr>
          <p:cNvSpPr txBox="1">
            <a:spLocks/>
          </p:cNvSpPr>
          <p:nvPr userDrawn="1"/>
        </p:nvSpPr>
        <p:spPr>
          <a:xfrm>
            <a:off x="7901609" y="5411152"/>
            <a:ext cx="3808412" cy="6581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Work Sans Regular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>
                <a:latin typeface="Work Sans" pitchFamily="2" charset="77"/>
                <a:ea typeface="Open Sans Semibold" panose="020B0606030504020204" pitchFamily="34" charset="0"/>
              </a:rPr>
              <a:t>Kara B.</a:t>
            </a:r>
            <a:br>
              <a:rPr lang="en-US" sz="1800" b="1">
                <a:latin typeface="Work Sans" pitchFamily="2" charset="77"/>
                <a:ea typeface="Open Sans Semibold" panose="020B0606030504020204" pitchFamily="34" charset="0"/>
              </a:rPr>
            </a:br>
            <a:r>
              <a:rPr lang="en-US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Secondary Education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971A880-0020-824C-AD4A-21E7AE51D0A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87185" y="2721065"/>
            <a:ext cx="5867400" cy="828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Appendix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1F6D0D-4377-754E-BD0D-250E73017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18657" y="3722915"/>
            <a:ext cx="300445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6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47031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6D20A59-3033-E046-89B5-6171BD37DC7E}"/>
              </a:ext>
            </a:extLst>
          </p:cNvPr>
          <p:cNvSpPr/>
          <p:nvPr userDrawn="1"/>
        </p:nvSpPr>
        <p:spPr>
          <a:xfrm>
            <a:off x="386398" y="366092"/>
            <a:ext cx="4258667" cy="6129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389AF-776F-9E4A-A9EF-7519A12C89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0"/>
          <a:stretch/>
        </p:blipFill>
        <p:spPr>
          <a:xfrm>
            <a:off x="273874" y="271945"/>
            <a:ext cx="4258667" cy="611505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59FD2A-9844-D04A-BE06-E852299665FC}"/>
              </a:ext>
            </a:extLst>
          </p:cNvPr>
          <p:cNvSpPr/>
          <p:nvPr userDrawn="1"/>
        </p:nvSpPr>
        <p:spPr>
          <a:xfrm>
            <a:off x="296373" y="5297171"/>
            <a:ext cx="2488882" cy="772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75BA36E0-E3BC-5449-9C2A-21E074251F7B}"/>
              </a:ext>
            </a:extLst>
          </p:cNvPr>
          <p:cNvSpPr txBox="1">
            <a:spLocks/>
          </p:cNvSpPr>
          <p:nvPr userDrawn="1"/>
        </p:nvSpPr>
        <p:spPr>
          <a:xfrm>
            <a:off x="474649" y="5411152"/>
            <a:ext cx="3808412" cy="6581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Work Sans Regular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latin typeface="Work Sans" pitchFamily="2" charset="77"/>
                <a:ea typeface="Open Sans Semibold" panose="020B0606030504020204" pitchFamily="34" charset="0"/>
              </a:rPr>
              <a:t>Adam K.</a:t>
            </a:r>
            <a:br>
              <a:rPr lang="en-US" sz="1800" b="1" dirty="0">
                <a:latin typeface="Work Sans" pitchFamily="2" charset="77"/>
                <a:ea typeface="Open Sans Semibold" panose="020B0606030504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Talent Planning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F80206F-BD55-054F-B225-949E7DD146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0957" y="2686602"/>
            <a:ext cx="5867400" cy="910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Q &amp; 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8EEE24-FDB3-8C45-9E5A-7307D932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296460" y="3722916"/>
            <a:ext cx="2236394" cy="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3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49961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7291ED6-3D46-BC4B-A1BB-C558BC438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158" y="366092"/>
            <a:ext cx="4258667" cy="6129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" name="Picture 3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A8F0250-9EFA-464A-A9C7-048EBDDB1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1758" y="263588"/>
            <a:ext cx="4245429" cy="611144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44A214-D23B-6645-8C21-E6E46B46A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3333" y="5297171"/>
            <a:ext cx="2488882" cy="772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6FDB6A4-C5B4-6446-87B0-9D50FE622DF0}"/>
              </a:ext>
            </a:extLst>
          </p:cNvPr>
          <p:cNvSpPr txBox="1">
            <a:spLocks/>
          </p:cNvSpPr>
          <p:nvPr userDrawn="1"/>
        </p:nvSpPr>
        <p:spPr>
          <a:xfrm>
            <a:off x="7901609" y="5411152"/>
            <a:ext cx="3808412" cy="6581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Work Sans Regular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>
                <a:latin typeface="Work Sans" pitchFamily="2" charset="77"/>
                <a:ea typeface="Open Sans Semibold" panose="020B0606030504020204" pitchFamily="34" charset="0"/>
              </a:rPr>
              <a:t>Ralph Z.</a:t>
            </a:r>
            <a:br>
              <a:rPr lang="en-US" sz="1800" b="1">
                <a:latin typeface="Work Sans" pitchFamily="2" charset="77"/>
                <a:ea typeface="Open Sans Semibold" panose="020B0606030504020204" pitchFamily="34" charset="0"/>
              </a:rPr>
            </a:br>
            <a:r>
              <a:rPr lang="en-US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Higher Education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7FA0778-684A-5E4B-92AB-231C08BAFD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4695" y="1813869"/>
            <a:ext cx="5867400" cy="8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Business Update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3DCD25-7F3C-3646-B897-8C3C66F4665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4695" y="31772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Michael Hansen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ECF6E3-91E9-274C-A00A-CE6F1CBA9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845752"/>
            <a:ext cx="625856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57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74895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48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8660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1994F8-F662-6A47-985F-6868000C2D5A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E67E8D19-CC79-7347-B125-B7B4556A7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Single Header No Subtitle</a:t>
            </a:r>
          </a:p>
        </p:txBody>
      </p:sp>
    </p:spTree>
    <p:extLst>
      <p:ext uri="{BB962C8B-B14F-4D97-AF65-F5344CB8AC3E}">
        <p14:creationId xmlns:p14="http://schemas.microsoft.com/office/powerpoint/2010/main" val="2570360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67224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1994F8-F662-6A47-985F-6868000C2D5A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E67E8D19-CC79-7347-B125-B7B4556A7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Single Header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BB2A8F58-FB48-FE46-95C8-472A8BABDE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1043304"/>
            <a:ext cx="11243216" cy="4495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615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A9D42A-A71F-9941-BE52-7920739BAE81}"/>
              </a:ext>
            </a:extLst>
          </p:cNvPr>
          <p:cNvCxnSpPr>
            <a:cxnSpLocks/>
          </p:cNvCxnSpPr>
          <p:nvPr userDrawn="1"/>
        </p:nvCxnSpPr>
        <p:spPr>
          <a:xfrm>
            <a:off x="0" y="1305265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24397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769CFD09-CC61-A94C-848D-91E32CD1C4E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799"/>
            <a:ext cx="11582400" cy="1000451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Double Header – In some cases the title will go beyond the first line into the second.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163C7411-752D-B741-8ACC-D53C514EEE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430054"/>
            <a:ext cx="11243216" cy="4495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9726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47123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One Column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D45106-0781-3043-B2FF-D68626B2D67B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4A5E2A82-A26D-1346-8826-D11B077135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470" y="1224989"/>
            <a:ext cx="10978685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FAC9254E-AC1B-0143-8A32-BAF66FBB924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3250" y="1756681"/>
            <a:ext cx="10979150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51361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7827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Two Column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F46AE4-571D-2042-8F3B-AAE58BAB6B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471" y="1224989"/>
            <a:ext cx="5189318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1743D-9DC1-8040-90FE-8765E19D53CF}"/>
              </a:ext>
            </a:extLst>
          </p:cNvPr>
          <p:cNvSpPr txBox="1"/>
          <p:nvPr userDrawn="1"/>
        </p:nvSpPr>
        <p:spPr>
          <a:xfrm>
            <a:off x="6528122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0548405A-BFE5-A64B-A5F9-D334E14F18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93082" y="1224989"/>
            <a:ext cx="5189318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B10F86F-0DC5-EF40-832C-0DA57D53C5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3250" y="1756681"/>
            <a:ext cx="5189538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9A830199-9C3F-984D-9F1F-4E454AEFF0B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2862" y="1756681"/>
            <a:ext cx="5189538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988EA5-8BF0-C343-B30C-A936D7F9F7D1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0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78919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Three Column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F46AE4-571D-2042-8F3B-AAE58BAB6B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471" y="122498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1743D-9DC1-8040-90FE-8765E19D53CF}"/>
              </a:ext>
            </a:extLst>
          </p:cNvPr>
          <p:cNvSpPr txBox="1"/>
          <p:nvPr userDrawn="1"/>
        </p:nvSpPr>
        <p:spPr>
          <a:xfrm>
            <a:off x="6528122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B10F86F-0DC5-EF40-832C-0DA57D53C5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3249" y="1756681"/>
            <a:ext cx="3505763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0C8A8-268D-0240-8725-EC3ECFF08C2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768AE7E0-7D5B-3847-82E4-BD4F8DDE1FB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076786" y="122498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Content Placeholder 25">
            <a:extLst>
              <a:ext uri="{FF2B5EF4-FFF2-40B4-BE49-F238E27FC236}">
                <a16:creationId xmlns:a16="http://schemas.microsoft.com/office/drawing/2014/main" id="{27F00B0B-08FF-314D-9C50-6D58FEB73D8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6564" y="1756681"/>
            <a:ext cx="3505763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82365907-AD16-8848-9155-B36225F078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39796" y="122498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51120F42-F255-A047-8184-A2A1F0AB7CB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9574" y="1756681"/>
            <a:ext cx="3505763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412729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423939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B49EE1-DC04-AF49-BB91-EE6DB08CD895}"/>
              </a:ext>
            </a:extLst>
          </p:cNvPr>
          <p:cNvSpPr txBox="1"/>
          <p:nvPr userDrawn="1"/>
        </p:nvSpPr>
        <p:spPr>
          <a:xfrm>
            <a:off x="1524000" y="3580678"/>
            <a:ext cx="38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Date Line</a:t>
            </a:r>
            <a:endParaRPr lang="en-US" b="0" i="0">
              <a:latin typeface="Work Sans" pitchFamily="2" charset="77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4FCC2C-5DC6-5B41-95CA-958B06E429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66800" y="1137920"/>
            <a:ext cx="83058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Title: Work Sans</a:t>
            </a:r>
            <a:br>
              <a:rPr lang="en-US" dirty="0"/>
            </a:br>
            <a:r>
              <a:rPr lang="en-US" dirty="0"/>
              <a:t>48pt – Bold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454DA6-2096-8C4F-B559-A129FEE04B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6800" y="3222951"/>
            <a:ext cx="8305800" cy="58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Subheading: Work Sans 28pt – Regular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72211B2-91AF-984C-9676-B59B5E459D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6800" y="3861047"/>
            <a:ext cx="83058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Date: 18pt - Regular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F6987-7DB5-B84D-A8C4-D1F1F479D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845752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9F5DC50-F208-2F4F-A15A-D4B16F0BCC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987" y="6133618"/>
            <a:ext cx="144673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96273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Four Column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F46AE4-571D-2042-8F3B-AAE58BAB6B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470" y="1224989"/>
            <a:ext cx="2544957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1743D-9DC1-8040-90FE-8765E19D53CF}"/>
              </a:ext>
            </a:extLst>
          </p:cNvPr>
          <p:cNvSpPr txBox="1"/>
          <p:nvPr userDrawn="1"/>
        </p:nvSpPr>
        <p:spPr>
          <a:xfrm>
            <a:off x="6528122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B10F86F-0DC5-EF40-832C-0DA57D53C5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3249" y="1756681"/>
            <a:ext cx="2545065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0C8A8-268D-0240-8725-EC3ECFF08C2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8B9F0F3B-2231-3E43-830B-28E25D75900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1794" y="1224989"/>
            <a:ext cx="2544957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Content Placeholder 25">
            <a:extLst>
              <a:ext uri="{FF2B5EF4-FFF2-40B4-BE49-F238E27FC236}">
                <a16:creationId xmlns:a16="http://schemas.microsoft.com/office/drawing/2014/main" id="{ABACB093-AA4E-8741-9721-71455254CA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1573" y="1756681"/>
            <a:ext cx="2545065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5A9B73F0-5C20-2A44-A098-59103F8E711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99719" y="1224989"/>
            <a:ext cx="2544957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E8698080-C91B-2E40-B41C-4EFE5EF9E22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99498" y="1756681"/>
            <a:ext cx="2545065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50ECCEC2-E9AB-E34C-934B-270CD843FB8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18264" y="1224989"/>
            <a:ext cx="2544957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Content Placeholder 25">
            <a:extLst>
              <a:ext uri="{FF2B5EF4-FFF2-40B4-BE49-F238E27FC236}">
                <a16:creationId xmlns:a16="http://schemas.microsoft.com/office/drawing/2014/main" id="{3E723F2D-3712-1A4D-87F9-1C585F5AFD4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18043" y="1756681"/>
            <a:ext cx="2545065" cy="420438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19396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659610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8073CB20-BA2F-B54E-8891-772597FA8E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6923" y="1676400"/>
            <a:ext cx="2096379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Content Placeholder 25">
            <a:extLst>
              <a:ext uri="{FF2B5EF4-FFF2-40B4-BE49-F238E27FC236}">
                <a16:creationId xmlns:a16="http://schemas.microsoft.com/office/drawing/2014/main" id="{2EC99A6C-759B-2343-8874-A75967395B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6703" y="2208092"/>
            <a:ext cx="2096468" cy="365930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3292D588-C650-744B-91F1-E624922A3A2E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2798947" y="1676400"/>
            <a:ext cx="2096379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Content Placeholder 25">
            <a:extLst>
              <a:ext uri="{FF2B5EF4-FFF2-40B4-BE49-F238E27FC236}">
                <a16:creationId xmlns:a16="http://schemas.microsoft.com/office/drawing/2014/main" id="{546B7A93-FCDE-614F-9A9A-45645B232275}"/>
              </a:ext>
            </a:extLst>
          </p:cNvPr>
          <p:cNvSpPr>
            <a:spLocks noGrp="1"/>
          </p:cNvSpPr>
          <p:nvPr>
            <p:ph sz="quarter" idx="76" hasCustomPrompt="1"/>
          </p:nvPr>
        </p:nvSpPr>
        <p:spPr>
          <a:xfrm>
            <a:off x="2798727" y="2208092"/>
            <a:ext cx="2096468" cy="365930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0FB00D40-E8FE-ED4B-91A6-D4768902610F}"/>
              </a:ext>
            </a:extLst>
          </p:cNvPr>
          <p:cNvSpPr>
            <a:spLocks noGrp="1"/>
          </p:cNvSpPr>
          <p:nvPr>
            <p:ph sz="quarter" idx="77" hasCustomPrompt="1"/>
          </p:nvPr>
        </p:nvSpPr>
        <p:spPr>
          <a:xfrm>
            <a:off x="5062539" y="1676400"/>
            <a:ext cx="2096379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25">
            <a:extLst>
              <a:ext uri="{FF2B5EF4-FFF2-40B4-BE49-F238E27FC236}">
                <a16:creationId xmlns:a16="http://schemas.microsoft.com/office/drawing/2014/main" id="{D74E0DCE-BD7C-A74A-95B4-20C6EAF2835F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5062319" y="2208092"/>
            <a:ext cx="2096468" cy="365930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E9506B28-4355-2E44-A832-2A2AF89AD239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7314783" y="1676400"/>
            <a:ext cx="2096379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Content Placeholder 25">
            <a:extLst>
              <a:ext uri="{FF2B5EF4-FFF2-40B4-BE49-F238E27FC236}">
                <a16:creationId xmlns:a16="http://schemas.microsoft.com/office/drawing/2014/main" id="{E890E994-08EB-DB4A-A785-BA87AD50B4C2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7314563" y="2208092"/>
            <a:ext cx="2096468" cy="365930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37" name="Content Placeholder 18">
            <a:extLst>
              <a:ext uri="{FF2B5EF4-FFF2-40B4-BE49-F238E27FC236}">
                <a16:creationId xmlns:a16="http://schemas.microsoft.com/office/drawing/2014/main" id="{F9DBE45B-4508-E743-B946-47078EBE63C0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9548698" y="1676400"/>
            <a:ext cx="2096379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Content Placeholder 25">
            <a:extLst>
              <a:ext uri="{FF2B5EF4-FFF2-40B4-BE49-F238E27FC236}">
                <a16:creationId xmlns:a16="http://schemas.microsoft.com/office/drawing/2014/main" id="{B8188675-F860-9B4E-ACA3-C7763ECA74A1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9548478" y="2208092"/>
            <a:ext cx="2096468" cy="365930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4089780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76939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Six Column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1743D-9DC1-8040-90FE-8765E19D53CF}"/>
              </a:ext>
            </a:extLst>
          </p:cNvPr>
          <p:cNvSpPr txBox="1"/>
          <p:nvPr userDrawn="1"/>
        </p:nvSpPr>
        <p:spPr>
          <a:xfrm>
            <a:off x="6528122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E0C8A8-268D-0240-8725-EC3ECFF08C2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861A3E91-7805-A649-BC7B-81F273E23E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3471" y="122498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Content Placeholder 25">
            <a:extLst>
              <a:ext uri="{FF2B5EF4-FFF2-40B4-BE49-F238E27FC236}">
                <a16:creationId xmlns:a16="http://schemas.microsoft.com/office/drawing/2014/main" id="{C0F02E1D-4634-0F41-9064-3650D361988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3249" y="1756681"/>
            <a:ext cx="3505763" cy="17967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41B70CE0-BF9E-C547-9DA2-92E64AB783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076786" y="122498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25">
            <a:extLst>
              <a:ext uri="{FF2B5EF4-FFF2-40B4-BE49-F238E27FC236}">
                <a16:creationId xmlns:a16="http://schemas.microsoft.com/office/drawing/2014/main" id="{603A9791-2204-D14D-8C22-833693A28C2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6564" y="1756681"/>
            <a:ext cx="3505763" cy="17967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41358B9B-5CAD-1A4D-82E2-56ECF1A9C83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39796" y="122498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Content Placeholder 25">
            <a:extLst>
              <a:ext uri="{FF2B5EF4-FFF2-40B4-BE49-F238E27FC236}">
                <a16:creationId xmlns:a16="http://schemas.microsoft.com/office/drawing/2014/main" id="{3E93E16F-1ED0-0643-A6F5-CAA92356701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9574" y="1756681"/>
            <a:ext cx="3505763" cy="17967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3" name="Content Placeholder 18">
            <a:extLst>
              <a:ext uri="{FF2B5EF4-FFF2-40B4-BE49-F238E27FC236}">
                <a16:creationId xmlns:a16="http://schemas.microsoft.com/office/drawing/2014/main" id="{F9D2C99F-6A76-8B4B-8C92-4AD9005EA11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3471" y="379456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Content Placeholder 25">
            <a:extLst>
              <a:ext uri="{FF2B5EF4-FFF2-40B4-BE49-F238E27FC236}">
                <a16:creationId xmlns:a16="http://schemas.microsoft.com/office/drawing/2014/main" id="{58D4EA59-5ED0-0341-B762-3D83C22418C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3249" y="4326261"/>
            <a:ext cx="3505763" cy="17967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C49EE74B-777E-4249-9D7F-2365266B646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76786" y="379456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84607305-2CEE-D74E-B095-B94C7CB079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076564" y="4326261"/>
            <a:ext cx="3505763" cy="17967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8" name="Content Placeholder 18">
            <a:extLst>
              <a:ext uri="{FF2B5EF4-FFF2-40B4-BE49-F238E27FC236}">
                <a16:creationId xmlns:a16="http://schemas.microsoft.com/office/drawing/2014/main" id="{6367B03E-9728-5C4F-9D0E-1DB3F75B587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39796" y="3794569"/>
            <a:ext cx="350561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ctr" rotWithShape="0">
              <a:schemeClr val="accent1"/>
            </a:outerShdw>
          </a:effectLst>
        </p:spPr>
        <p:txBody>
          <a:bodyPr/>
          <a:lstStyle>
            <a:lvl1pPr algn="ctr">
              <a:defRPr sz="1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Content Placeholder 25">
            <a:extLst>
              <a:ext uri="{FF2B5EF4-FFF2-40B4-BE49-F238E27FC236}">
                <a16:creationId xmlns:a16="http://schemas.microsoft.com/office/drawing/2014/main" id="{34E3E51C-737E-0046-959A-1B50953D451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39574" y="4326261"/>
            <a:ext cx="3505763" cy="179674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800139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23010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0" y="1782233"/>
            <a:ext cx="5370607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0" y="2239433"/>
            <a:ext cx="5370607" cy="370416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080AC0-C3E0-9545-97FE-1CDBA25640D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11793" y="1782233"/>
            <a:ext cx="5370607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A0B9D42-EB7C-224D-A068-458E4454413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793" y="2239433"/>
            <a:ext cx="5370607" cy="3704167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84119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2561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1" y="1782233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1" y="2239433"/>
            <a:ext cx="3444074" cy="370416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080AC0-C3E0-9545-97FE-1CDBA25640D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73963" y="1782233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A0B9D42-EB7C-224D-A068-458E4454413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73963" y="2239433"/>
            <a:ext cx="3444074" cy="3704167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29E0039-51B2-D04B-879A-5F089D2FE9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5695" y="1782233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7C5BBC4-78BA-CD43-8F4E-FCA17E34C92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125695" y="2239433"/>
            <a:ext cx="3444074" cy="3704167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8300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84813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1" y="1782233"/>
            <a:ext cx="254664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1" y="2239433"/>
            <a:ext cx="2546648" cy="370416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080AC0-C3E0-9545-97FE-1CDBA25640D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413842" y="1782233"/>
            <a:ext cx="254664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A0B9D42-EB7C-224D-A068-458E4454413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13842" y="2239433"/>
            <a:ext cx="2546648" cy="3704167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29E0039-51B2-D04B-879A-5F089D2FE9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5453" y="1782233"/>
            <a:ext cx="254664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7C5BBC4-78BA-CD43-8F4E-FCA17E34C92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05453" y="2239433"/>
            <a:ext cx="2546648" cy="3704167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B4FED50-81BB-A946-8342-4CAFAB8BF1D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997064" y="1782233"/>
            <a:ext cx="254664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467B928-2629-9140-A764-672852B27E7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997064" y="2239433"/>
            <a:ext cx="2546648" cy="3704167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1290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7352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2" y="178223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2" y="2239433"/>
            <a:ext cx="2074986" cy="3628625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86D1165-98E5-354D-A911-EA0F94FC96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18727" y="178223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EEDF09E-700B-A246-8EDB-DE46791E75A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18727" y="2239433"/>
            <a:ext cx="2074986" cy="3628625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046FEE7-D1FB-7748-A467-ECBC3CF838E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69137" y="178223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72D7E98-646D-CC49-AC54-329450BA3C5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69137" y="2239433"/>
            <a:ext cx="2074986" cy="3628625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8EE0357-94D2-8F43-9F5A-28D5D199832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9548" y="178223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AD4ED51-4473-614E-809C-3CF6A912E00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19548" y="2239433"/>
            <a:ext cx="2074986" cy="3628625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80090CB-F9F6-794A-B267-1906778CD6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07415" y="178223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15096DD-3931-9743-82EA-BFCC7AC1E9F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507415" y="2239433"/>
            <a:ext cx="2074986" cy="3628625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7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169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7966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1" y="1782233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1" y="2239433"/>
            <a:ext cx="3444074" cy="156001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080AC0-C3E0-9545-97FE-1CDBA25640D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73963" y="1782233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A0B9D42-EB7C-224D-A068-458E4454413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73963" y="2239433"/>
            <a:ext cx="3444074" cy="1560016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29E0039-51B2-D04B-879A-5F089D2FE9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5695" y="1782233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7C5BBC4-78BA-CD43-8F4E-FCA17E34C92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125695" y="2239433"/>
            <a:ext cx="3444074" cy="1560016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453923D-3F28-8943-9423-27DA9C6BA23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22231" y="4028049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8B028AC-F695-BF45-8C6C-7618DA4F5F9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2231" y="4485249"/>
            <a:ext cx="3444074" cy="156001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7A8A4FE-186D-4746-98B8-7870A7DDC4C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4373963" y="4028049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E6CDE70-CA94-A444-99EA-CF1FC385A881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73963" y="4485249"/>
            <a:ext cx="3444074" cy="1560016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6BF9B7-3F9A-104A-93C6-8373299784FC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125695" y="4028049"/>
            <a:ext cx="344407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E733039-05F2-3146-A92C-B316137277D9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125695" y="4485249"/>
            <a:ext cx="3444074" cy="1560016"/>
          </a:xfrm>
          <a:prstGeom prst="rect">
            <a:avLst/>
          </a:prstGeom>
          <a:solidFill>
            <a:srgbClr val="ECECEC"/>
          </a:solidFill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58253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7852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1" y="1782232"/>
            <a:ext cx="3444074" cy="2072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4080AC0-C3E0-9545-97FE-1CDBA25640D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73963" y="1782232"/>
            <a:ext cx="3444074" cy="2072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29E0039-51B2-D04B-879A-5F089D2FE9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25695" y="1782232"/>
            <a:ext cx="3444074" cy="2072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A65F2B7-DB6C-E04F-A827-0C7FDF91BB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22231" y="4027720"/>
            <a:ext cx="3444074" cy="2072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38E10901-42EF-7D42-9F83-61FDCFC327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73963" y="4027720"/>
            <a:ext cx="3444074" cy="2072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96E5F52-0365-E349-95A9-6A8EBE2243E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125695" y="4027720"/>
            <a:ext cx="3444074" cy="2072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 dirty="0"/>
              <a:t>Text Box</a:t>
            </a:r>
          </a:p>
        </p:txBody>
      </p:sp>
    </p:spTree>
    <p:extLst>
      <p:ext uri="{BB962C8B-B14F-4D97-AF65-F5344CB8AC3E}">
        <p14:creationId xmlns:p14="http://schemas.microsoft.com/office/powerpoint/2010/main" val="4169525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FC0D18B-A107-2F4F-87C4-E6356C21CE57}"/>
              </a:ext>
            </a:extLst>
          </p:cNvPr>
          <p:cNvSpPr/>
          <p:nvPr userDrawn="1"/>
        </p:nvSpPr>
        <p:spPr>
          <a:xfrm>
            <a:off x="0" y="3411828"/>
            <a:ext cx="12192000" cy="2913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7B2D283-2315-404E-8482-F48EA311FAA2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38899" y="1847826"/>
            <a:ext cx="2716663" cy="2379089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accent5"/>
            </a:bgClr>
          </a:pattFill>
        </p:spPr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F33807C9-53F0-0544-A579-C32EBDA2A77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637910" y="1834096"/>
            <a:ext cx="2716663" cy="2379089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accent5"/>
            </a:bgClr>
          </a:pattFill>
        </p:spPr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CAC267DB-9E0B-A448-9B48-E2AF76345EA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8436681" y="1834096"/>
            <a:ext cx="2716663" cy="2379089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accent5"/>
            </a:bgClr>
          </a:pattFill>
        </p:spPr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16139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95A3115-64A1-C049-BCC4-77E626C000EE}"/>
              </a:ext>
            </a:extLst>
          </p:cNvPr>
          <p:cNvSpPr/>
          <p:nvPr userDrawn="1"/>
        </p:nvSpPr>
        <p:spPr>
          <a:xfrm>
            <a:off x="1999687" y="1195945"/>
            <a:ext cx="595086" cy="59508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" pitchFamily="2" charset="77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72847E-171C-E448-A83D-66F3429CE071}"/>
              </a:ext>
            </a:extLst>
          </p:cNvPr>
          <p:cNvSpPr/>
          <p:nvPr userDrawn="1"/>
        </p:nvSpPr>
        <p:spPr>
          <a:xfrm>
            <a:off x="5698697" y="1195945"/>
            <a:ext cx="595086" cy="59508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" pitchFamily="2" charset="77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DE7BC6-BD6C-584E-8E7E-42EB5CE72205}"/>
              </a:ext>
            </a:extLst>
          </p:cNvPr>
          <p:cNvSpPr/>
          <p:nvPr userDrawn="1"/>
        </p:nvSpPr>
        <p:spPr>
          <a:xfrm>
            <a:off x="9492990" y="1194285"/>
            <a:ext cx="595086" cy="59508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" pitchFamily="2" charset="77"/>
              </a:rPr>
              <a:t>3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23F9598-438A-0D45-AF32-8C0B4E2DF7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8899" y="4340506"/>
            <a:ext cx="2716663" cy="184220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01484BC0-2136-A747-A0C5-068BE0847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7909" y="4340506"/>
            <a:ext cx="2716663" cy="184220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532E2B0F-BCAD-4A49-B591-2AE17E9599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27722" y="4340506"/>
            <a:ext cx="2725622" cy="184220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359374-5D85-604F-AF26-FF4E53AF7798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3F4D2E4-E1BE-0E46-A247-604255B2E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2668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04471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05470EE-D944-BF43-A984-8B4BFDB94D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66800" y="990600"/>
            <a:ext cx="58674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Title: Work Sans</a:t>
            </a:r>
            <a:br>
              <a:rPr lang="en-US" dirty="0"/>
            </a:br>
            <a:r>
              <a:rPr lang="en-US" dirty="0"/>
              <a:t>48pt – Bold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C40BDEE-E7AB-FE4D-8FD9-8AF86735E17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6800" y="30756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Subheading: Work Sans </a:t>
            </a:r>
            <a:br>
              <a:rPr lang="en-US" dirty="0"/>
            </a:br>
            <a:r>
              <a:rPr lang="en-US" dirty="0"/>
              <a:t>28pt – Regular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59901FD3-0F46-284D-A460-BD36404A4C9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6800" y="4267200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Date: 18pt - Regular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505D19-D6F7-FF45-81AC-1E67CFFFB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87136" y="6149099"/>
            <a:ext cx="81048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9FACC8-D3AD-034E-9497-4AC6F9C2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49099"/>
            <a:ext cx="85016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engage Group logo">
            <a:extLst>
              <a:ext uri="{FF2B5EF4-FFF2-40B4-BE49-F238E27FC236}">
                <a16:creationId xmlns:a16="http://schemas.microsoft.com/office/drawing/2014/main" id="{00039CB9-0F14-C940-AEEC-DD3E6656D57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60" y="5774758"/>
            <a:ext cx="3236949" cy="7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1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8343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3F203A-9D61-4348-8142-66194626A6D4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43ECB5-FF50-B642-9EC1-A58731B17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28904E6-80EC-FF4F-B360-1DE65B3798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1043304"/>
            <a:ext cx="11243216" cy="4495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DD42E-0028-3142-A0CD-11092C2983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7283" y="1969012"/>
            <a:ext cx="3344441" cy="2906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Work Sans" pitchFamily="2" charset="77"/>
              </a:defRPr>
            </a:lvl1pPr>
            <a:lvl2pPr marL="457200" indent="0">
              <a:buNone/>
              <a:defRPr sz="2400">
                <a:latin typeface="Work Sans" pitchFamily="2" charset="77"/>
              </a:defRPr>
            </a:lvl2pPr>
            <a:lvl3pPr>
              <a:defRPr>
                <a:latin typeface="Work Sans" pitchFamily="2" charset="77"/>
              </a:defRPr>
            </a:lvl3pPr>
            <a:lvl4pPr>
              <a:defRPr>
                <a:latin typeface="Work Sans" pitchFamily="2" charset="77"/>
              </a:defRPr>
            </a:lvl4pPr>
            <a:lvl5pPr>
              <a:defRPr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9FAB9E-929F-5B4F-A0D3-67773F23B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7775" y="2363125"/>
            <a:ext cx="3343275" cy="10658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D82448E-6D0E-BC48-B284-3D7FC1122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420" y="1969012"/>
            <a:ext cx="3344441" cy="2906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Work Sans" pitchFamily="2" charset="77"/>
              </a:defRPr>
            </a:lvl1pPr>
            <a:lvl2pPr marL="457200" indent="0">
              <a:buNone/>
              <a:defRPr sz="2400">
                <a:latin typeface="Work Sans" pitchFamily="2" charset="77"/>
              </a:defRPr>
            </a:lvl2pPr>
            <a:lvl3pPr>
              <a:defRPr>
                <a:latin typeface="Work Sans" pitchFamily="2" charset="77"/>
              </a:defRPr>
            </a:lvl3pPr>
            <a:lvl4pPr>
              <a:defRPr>
                <a:latin typeface="Work Sans" pitchFamily="2" charset="77"/>
              </a:defRPr>
            </a:lvl4pPr>
            <a:lvl5pPr>
              <a:defRPr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76475AAC-8285-684B-93FD-A72416A98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5912" y="2363125"/>
            <a:ext cx="3343275" cy="10658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494A49E1-E4A1-3044-8562-42A5DD13F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7283" y="3658915"/>
            <a:ext cx="3344441" cy="2906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Work Sans" pitchFamily="2" charset="77"/>
              </a:defRPr>
            </a:lvl1pPr>
            <a:lvl2pPr marL="457200" indent="0">
              <a:buNone/>
              <a:defRPr sz="2400">
                <a:latin typeface="Work Sans" pitchFamily="2" charset="77"/>
              </a:defRPr>
            </a:lvl2pPr>
            <a:lvl3pPr>
              <a:defRPr>
                <a:latin typeface="Work Sans" pitchFamily="2" charset="77"/>
              </a:defRPr>
            </a:lvl3pPr>
            <a:lvl4pPr>
              <a:defRPr>
                <a:latin typeface="Work Sans" pitchFamily="2" charset="77"/>
              </a:defRPr>
            </a:lvl4pPr>
            <a:lvl5pPr>
              <a:defRPr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9B078B33-005D-774E-A2EA-6EDE279BD7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7775" y="4053028"/>
            <a:ext cx="3343275" cy="10658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09C6B3E-B48E-F748-A148-961DDA0594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5420" y="3658915"/>
            <a:ext cx="3344441" cy="29069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Work Sans" pitchFamily="2" charset="77"/>
              </a:defRPr>
            </a:lvl1pPr>
            <a:lvl2pPr marL="457200" indent="0">
              <a:buNone/>
              <a:defRPr sz="2400">
                <a:latin typeface="Work Sans" pitchFamily="2" charset="77"/>
              </a:defRPr>
            </a:lvl2pPr>
            <a:lvl3pPr>
              <a:defRPr>
                <a:latin typeface="Work Sans" pitchFamily="2" charset="77"/>
              </a:defRPr>
            </a:lvl3pPr>
            <a:lvl4pPr>
              <a:defRPr>
                <a:latin typeface="Work Sans" pitchFamily="2" charset="77"/>
              </a:defRPr>
            </a:lvl4pPr>
            <a:lvl5pPr>
              <a:defRPr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05DBE9E1-265F-3B43-B788-96183D304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5912" y="4053028"/>
            <a:ext cx="3343275" cy="10658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324662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w/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7EBEB7-735A-3145-885E-71FF91F4E093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67F37226-4D0F-FD4B-9FCB-1DF381042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60EE44B0-75EB-E14D-AFCB-4DA824CD2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1043304"/>
            <a:ext cx="11243216" cy="4495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38861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23582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2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2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86D1165-98E5-354D-A911-EA0F94FC96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1872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EEDF09E-700B-A246-8EDB-DE46791E75A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1872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046FEE7-D1FB-7748-A467-ECBC3CF838E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6913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72D7E98-646D-CC49-AC54-329450BA3C5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6913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8EE0357-94D2-8F43-9F5A-28D5D199832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9548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AD4ED51-4473-614E-809C-3CF6A912E00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19548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80090CB-F9F6-794A-B267-1906778CD6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07415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15096DD-3931-9743-82EA-BFCC7AC1E9F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507415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7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86A10F7-6EB6-F146-81A1-05F26465473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50741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37CCDB0A-F368-0146-80BE-0ABF7DD0D05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7282961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433C0288-E992-ED42-9E5D-6A08A0D23B4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09600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95E7CF9C-116A-554A-AFC2-277A16923164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5058508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96CD59B2-6924-E54B-96F7-A49640BFD7F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83405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69429C-A6B1-D349-B04F-D084F0C8B199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33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97625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CAE752-95CB-1943-B3C7-B51DDCA56A27}"/>
              </a:ext>
            </a:extLst>
          </p:cNvPr>
          <p:cNvSpPr/>
          <p:nvPr userDrawn="1"/>
        </p:nvSpPr>
        <p:spPr>
          <a:xfrm>
            <a:off x="7790889" y="447"/>
            <a:ext cx="4401111" cy="63241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7" tIns="22853" rIns="45707" bIns="22853" spcCol="0" rtlCol="0" anchor="ctr"/>
          <a:lstStyle/>
          <a:p>
            <a:pPr algn="ctr"/>
            <a:endParaRPr lang="en-US" sz="900">
              <a:latin typeface="Work Sans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86CE2-9F87-734D-A783-5ACEF0307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7790884" cy="6324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88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3984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2770A-1B3A-E74C-8827-0782CD0DA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1600200"/>
            <a:ext cx="4267200" cy="403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A8C0FF-3176-784B-868A-C6ECD88988F0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37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ptop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56676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0A1B7-F56B-EB49-B63A-29F16DE18F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17" y="1625600"/>
            <a:ext cx="5218430" cy="315615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1B6CFB-1BD4-4045-B8D4-0182E1701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6942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48687-EAC3-9847-A49B-6E8546B7D9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" y="1625600"/>
            <a:ext cx="5218430" cy="3156156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9F63777-B643-BA47-95EF-48A4822CDF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9385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A0F64A-F2FD-694B-971B-162C12847C0F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939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37459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F0D57-2C4D-544C-A829-55846BF577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866" y="417563"/>
            <a:ext cx="3660644" cy="6293396"/>
          </a:xfrm>
          <a:prstGeom prst="rect">
            <a:avLst/>
          </a:prstGeom>
        </p:spPr>
      </p:pic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911A9D33-ABD3-554F-8DB5-B1092C9BA1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7630" y="899562"/>
            <a:ext cx="2381172" cy="5159011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262844-34DB-5449-AA6C-8065F7C48D81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27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03351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7A8A1-3C21-8A44-A7CD-1137F6FA70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40" y="1520059"/>
            <a:ext cx="8472733" cy="5124389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0AD0D3A-CC3D-FA45-8169-14DDB7235D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37200" y="2145873"/>
            <a:ext cx="5499100" cy="35056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8B3A7A-52B8-DE4F-80EC-89999666FAC1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6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53109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5F49C94-7987-FA45-BC77-39997A65B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00500"/>
            <a:ext cx="12192000" cy="2857500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accent5"/>
            </a:bgClr>
          </a:pattFill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77B2B8-5F7A-1D40-97A6-2DC9C7E010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6447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BDB1FF58-0EE8-6447-BCFA-42B0FF364D1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53624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7E5B6FA-D4F5-214B-A387-C58517ACB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87486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2232D372-5D5D-B242-9AAC-D4ADDEB269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44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CE046232-8F33-CA4B-9FEF-2CD3BD339E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59624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64C535E-1BE5-234F-AE55-4A0166C5BD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8748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F65C1-A61B-9142-AA7F-A84F0B3B3A1A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65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44935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1AEDAF7B-5923-D641-AD0A-E70E29F7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Important Note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240214-AD6B-BB4E-B794-E6C92F092CFC}"/>
              </a:ext>
            </a:extLst>
          </p:cNvPr>
          <p:cNvSpPr txBox="1">
            <a:spLocks/>
          </p:cNvSpPr>
          <p:nvPr userDrawn="1"/>
        </p:nvSpPr>
        <p:spPr>
          <a:xfrm>
            <a:off x="622663" y="1295400"/>
            <a:ext cx="10959737" cy="4648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/>
            <a:r>
              <a:rPr lang="en-US" sz="1800" spc="-5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If this presentation will be sent to external audiences (outside of Cengage), it should be sent as a PDF or image file.</a:t>
            </a:r>
          </a:p>
          <a:p>
            <a:pPr indent="-228600"/>
            <a:endParaRPr lang="en-US" sz="1800" spc="-5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indent="-228600"/>
            <a:r>
              <a:rPr lang="en-US" sz="1800" spc="-5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This is to avoid any issues with font readability since the presentation uses a non-standard Microsoft font.</a:t>
            </a:r>
          </a:p>
          <a:p>
            <a:pPr indent="-228600"/>
            <a:endParaRPr lang="en-US" sz="1800" spc="-5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indent="-228600"/>
            <a:r>
              <a:rPr lang="en-US" sz="1800" b="1" spc="-5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File &gt; Export &gt; File Format = PDF</a:t>
            </a:r>
          </a:p>
          <a:p>
            <a:pPr indent="-228600"/>
            <a:endParaRPr lang="en-US" sz="1800" b="1" spc="-5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indent="-228600"/>
            <a:r>
              <a:rPr lang="en-US" sz="3600" b="1" spc="-5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To read more important helpful tips please navigate to (</a:t>
            </a:r>
            <a:r>
              <a:rPr lang="en-US" sz="3600" b="1" u="sng" spc="-5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New Slide &gt; Important Notes</a:t>
            </a:r>
            <a:r>
              <a:rPr lang="en-US" sz="3600" b="1" spc="-5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62ECF9-01CB-3B4F-9215-B455DE9D074B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DB00A-3DEB-AB49-8AA2-45A201C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4AE-316C-624D-BC2C-F4C3C3ACF50D}" type="datetimeFigureOut">
              <a:rPr lang="en-MX" smtClean="0"/>
              <a:t>1/20/22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EC16B-F577-6B4F-AEA4-0C8FC5AD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A2E0B-9F66-D24A-A681-BCFF6A39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AFA5-9A52-5E4A-B22C-CCD58217758E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91704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les &amp; Color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98995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1AEDAF7B-5923-D641-AD0A-E70E29F73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Design Principles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62ECF9-01CB-3B4F-9215-B455DE9D074B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1A845FE-3437-BA4C-BCB7-92205741B747}"/>
              </a:ext>
            </a:extLst>
          </p:cNvPr>
          <p:cNvSpPr txBox="1">
            <a:spLocks/>
          </p:cNvSpPr>
          <p:nvPr userDrawn="1"/>
        </p:nvSpPr>
        <p:spPr>
          <a:xfrm>
            <a:off x="458267" y="1135267"/>
            <a:ext cx="10959737" cy="1186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Use shapes with sharp edges. Don’t use any rounded corners.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Think minimal.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</a:rPr>
              <a:t>Avoid using </a:t>
            </a:r>
            <a:r>
              <a:rPr lang="en-US" sz="1800" i="1" dirty="0">
                <a:latin typeface="Work Sans" pitchFamily="2" charset="77"/>
              </a:rPr>
              <a:t>italics</a:t>
            </a:r>
            <a:r>
              <a:rPr lang="en-US" sz="1800" dirty="0">
                <a:latin typeface="Work Sans" pitchFamily="2" charset="77"/>
              </a:rPr>
              <a:t> or ALLCAPS whenever possible for better accessibility.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4C689DD-17E8-FF43-A688-D1A78E162506}"/>
              </a:ext>
            </a:extLst>
          </p:cNvPr>
          <p:cNvSpPr txBox="1">
            <a:spLocks/>
          </p:cNvSpPr>
          <p:nvPr userDrawn="1"/>
        </p:nvSpPr>
        <p:spPr>
          <a:xfrm>
            <a:off x="458267" y="3374715"/>
            <a:ext cx="10959737" cy="10525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The majority of the presentation should use black and white.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Groundbreaking Green </a:t>
            </a: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should be used sparingly.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86D337-CB9E-6344-BE68-E3251F0A7E0C}"/>
              </a:ext>
            </a:extLst>
          </p:cNvPr>
          <p:cNvSpPr/>
          <p:nvPr userDrawn="1"/>
        </p:nvSpPr>
        <p:spPr>
          <a:xfrm>
            <a:off x="5238537" y="4330472"/>
            <a:ext cx="526824" cy="5268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78F06D-782E-F044-AF4C-7C76173B1954}"/>
              </a:ext>
            </a:extLst>
          </p:cNvPr>
          <p:cNvSpPr/>
          <p:nvPr userDrawn="1"/>
        </p:nvSpPr>
        <p:spPr>
          <a:xfrm>
            <a:off x="622663" y="4335950"/>
            <a:ext cx="526823" cy="526823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BC251C-49FB-9042-A719-88452F0C4C08}"/>
              </a:ext>
            </a:extLst>
          </p:cNvPr>
          <p:cNvSpPr/>
          <p:nvPr userDrawn="1"/>
        </p:nvSpPr>
        <p:spPr>
          <a:xfrm>
            <a:off x="2925537" y="4358184"/>
            <a:ext cx="526824" cy="526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8D9EA05-475E-1943-82C4-8CB6D4A620C4}"/>
              </a:ext>
            </a:extLst>
          </p:cNvPr>
          <p:cNvSpPr txBox="1">
            <a:spLocks/>
          </p:cNvSpPr>
          <p:nvPr userDrawn="1"/>
        </p:nvSpPr>
        <p:spPr>
          <a:xfrm>
            <a:off x="1149486" y="4331095"/>
            <a:ext cx="1981201" cy="677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Almost Black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#000000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29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 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29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 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30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4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BA2D536-535F-AB49-9339-A2AE3BC94486}"/>
              </a:ext>
            </a:extLst>
          </p:cNvPr>
          <p:cNvSpPr txBox="1">
            <a:spLocks/>
          </p:cNvSpPr>
          <p:nvPr userDrawn="1"/>
        </p:nvSpPr>
        <p:spPr>
          <a:xfrm>
            <a:off x="5765360" y="4330472"/>
            <a:ext cx="2408100" cy="83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Groundbreaking Green: 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#056f5f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111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95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A87870-9D26-914E-871F-9D6A31212344}"/>
              </a:ext>
            </a:extLst>
          </p:cNvPr>
          <p:cNvSpPr/>
          <p:nvPr userDrawn="1"/>
        </p:nvSpPr>
        <p:spPr>
          <a:xfrm>
            <a:off x="609600" y="5491739"/>
            <a:ext cx="526824" cy="5268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F4B4AA-04AF-7445-AC8B-1316C2714D65}"/>
              </a:ext>
            </a:extLst>
          </p:cNvPr>
          <p:cNvSpPr/>
          <p:nvPr userDrawn="1"/>
        </p:nvSpPr>
        <p:spPr>
          <a:xfrm>
            <a:off x="2797570" y="5491739"/>
            <a:ext cx="526824" cy="526824"/>
          </a:xfrm>
          <a:prstGeom prst="rect">
            <a:avLst/>
          </a:prstGeom>
          <a:solidFill>
            <a:srgbClr val="B3C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8802BF2-F35D-BE4D-9C61-FFE517502FE1}"/>
              </a:ext>
            </a:extLst>
          </p:cNvPr>
          <p:cNvSpPr/>
          <p:nvPr userDrawn="1"/>
        </p:nvSpPr>
        <p:spPr>
          <a:xfrm>
            <a:off x="6984384" y="5491740"/>
            <a:ext cx="526823" cy="526823"/>
          </a:xfrm>
          <a:prstGeom prst="rect">
            <a:avLst/>
          </a:prstGeom>
          <a:solidFill>
            <a:srgbClr val="A5A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679D45-D323-0047-9BA3-53FCC5DF9EB8}"/>
              </a:ext>
            </a:extLst>
          </p:cNvPr>
          <p:cNvSpPr/>
          <p:nvPr userDrawn="1"/>
        </p:nvSpPr>
        <p:spPr>
          <a:xfrm>
            <a:off x="4854312" y="5472837"/>
            <a:ext cx="526824" cy="526824"/>
          </a:xfrm>
          <a:prstGeom prst="rect">
            <a:avLst/>
          </a:prstGeom>
          <a:solidFill>
            <a:srgbClr val="E1E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0F0D22-98D0-114E-AE78-273C1086FB6C}"/>
              </a:ext>
            </a:extLst>
          </p:cNvPr>
          <p:cNvSpPr/>
          <p:nvPr userDrawn="1"/>
        </p:nvSpPr>
        <p:spPr>
          <a:xfrm>
            <a:off x="9099024" y="5491740"/>
            <a:ext cx="526823" cy="526823"/>
          </a:xfrm>
          <a:prstGeom prst="rect">
            <a:avLst/>
          </a:prstGeom>
          <a:solidFill>
            <a:srgbClr val="DB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F5934A0B-5AA1-3A4D-910A-108F0614C9E6}"/>
              </a:ext>
            </a:extLst>
          </p:cNvPr>
          <p:cNvSpPr txBox="1">
            <a:spLocks/>
          </p:cNvSpPr>
          <p:nvPr userDrawn="1"/>
        </p:nvSpPr>
        <p:spPr>
          <a:xfrm>
            <a:off x="609601" y="5094675"/>
            <a:ext cx="2154552" cy="38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Secondary Colors: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9FDD92B-D323-7246-9975-8A8EC1B91C34}"/>
              </a:ext>
            </a:extLst>
          </p:cNvPr>
          <p:cNvSpPr txBox="1">
            <a:spLocks/>
          </p:cNvSpPr>
          <p:nvPr userDrawn="1"/>
        </p:nvSpPr>
        <p:spPr>
          <a:xfrm>
            <a:off x="3457423" y="4354109"/>
            <a:ext cx="1981201" cy="677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White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</a:t>
            </a:r>
            <a:r>
              <a:rPr lang="en-US" sz="1400" dirty="0" err="1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ffffff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255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255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255</a:t>
            </a:r>
          </a:p>
          <a:p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B640F9-997B-3C4C-A190-8322C572659E}"/>
              </a:ext>
            </a:extLst>
          </p:cNvPr>
          <p:cNvSpPr/>
          <p:nvPr userDrawn="1"/>
        </p:nvSpPr>
        <p:spPr>
          <a:xfrm>
            <a:off x="8173460" y="4330472"/>
            <a:ext cx="526824" cy="52682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7FB2A2E-4039-4945-ACC8-ABE622CB2300}"/>
              </a:ext>
            </a:extLst>
          </p:cNvPr>
          <p:cNvSpPr txBox="1">
            <a:spLocks/>
          </p:cNvSpPr>
          <p:nvPr userDrawn="1"/>
        </p:nvSpPr>
        <p:spPr>
          <a:xfrm>
            <a:off x="8701955" y="4339080"/>
            <a:ext cx="2408100" cy="83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Global Gray: 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#7c7d7d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124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125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CF62775E-FC91-1844-81DD-C385EC6AD27B}"/>
              </a:ext>
            </a:extLst>
          </p:cNvPr>
          <p:cNvSpPr txBox="1">
            <a:spLocks/>
          </p:cNvSpPr>
          <p:nvPr userDrawn="1"/>
        </p:nvSpPr>
        <p:spPr>
          <a:xfrm>
            <a:off x="1153659" y="5515932"/>
            <a:ext cx="1643911" cy="52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#88B89E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136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184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158</a:t>
            </a:r>
          </a:p>
          <a:p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225122C9-FD38-C44A-86A2-6301EE27920D}"/>
              </a:ext>
            </a:extLst>
          </p:cNvPr>
          <p:cNvSpPr txBox="1">
            <a:spLocks/>
          </p:cNvSpPr>
          <p:nvPr userDrawn="1"/>
        </p:nvSpPr>
        <p:spPr>
          <a:xfrm>
            <a:off x="3324394" y="5515932"/>
            <a:ext cx="1643911" cy="52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#B3CFC2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179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207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194</a:t>
            </a:r>
          </a:p>
          <a:p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F820CE1-0CD9-A049-88FE-F716F13B1807}"/>
              </a:ext>
            </a:extLst>
          </p:cNvPr>
          <p:cNvSpPr txBox="1">
            <a:spLocks/>
          </p:cNvSpPr>
          <p:nvPr userDrawn="1"/>
        </p:nvSpPr>
        <p:spPr>
          <a:xfrm>
            <a:off x="5378971" y="5515932"/>
            <a:ext cx="1643911" cy="52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#E1ECE7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225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236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231</a:t>
            </a:r>
          </a:p>
          <a:p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344C099A-5F5F-544C-91E6-55ED687A4909}"/>
              </a:ext>
            </a:extLst>
          </p:cNvPr>
          <p:cNvSpPr txBox="1">
            <a:spLocks/>
          </p:cNvSpPr>
          <p:nvPr userDrawn="1"/>
        </p:nvSpPr>
        <p:spPr>
          <a:xfrm>
            <a:off x="7517207" y="5515932"/>
            <a:ext cx="1643911" cy="52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#A5AEB2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165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174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178</a:t>
            </a:r>
          </a:p>
          <a:p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39EFB1-E42A-0B4F-96B2-BC452E95D0C6}"/>
              </a:ext>
            </a:extLst>
          </p:cNvPr>
          <p:cNvSpPr txBox="1">
            <a:spLocks/>
          </p:cNvSpPr>
          <p:nvPr userDrawn="1"/>
        </p:nvSpPr>
        <p:spPr>
          <a:xfrm>
            <a:off x="9630487" y="5515932"/>
            <a:ext cx="1643911" cy="52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#A5AEB2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219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223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224</a:t>
            </a:r>
          </a:p>
          <a:p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5512145C-640C-8B4A-A0C9-11CDCE65D94F}"/>
              </a:ext>
            </a:extLst>
          </p:cNvPr>
          <p:cNvSpPr txBox="1">
            <a:spLocks/>
          </p:cNvSpPr>
          <p:nvPr userDrawn="1"/>
        </p:nvSpPr>
        <p:spPr>
          <a:xfrm>
            <a:off x="458267" y="2549058"/>
            <a:ext cx="11243737" cy="449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Color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7935DBC-B3A6-1E40-B850-588886BCFE38}"/>
              </a:ext>
            </a:extLst>
          </p:cNvPr>
          <p:cNvCxnSpPr>
            <a:cxnSpLocks/>
          </p:cNvCxnSpPr>
          <p:nvPr userDrawn="1"/>
        </p:nvCxnSpPr>
        <p:spPr>
          <a:xfrm>
            <a:off x="0" y="3151238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34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03222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1AEDAF7B-5923-D641-AD0A-E70E29F73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Charts &amp; Color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62ECF9-01CB-3B4F-9215-B455DE9D074B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24CFF5-F49E-F34C-8281-ECA0D16D49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8267" y="1116646"/>
            <a:ext cx="10883537" cy="4025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Colors should appear in their respective order: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1ACB1B-B8EF-2542-9ECB-FE9542C911E6}"/>
              </a:ext>
            </a:extLst>
          </p:cNvPr>
          <p:cNvSpPr txBox="1"/>
          <p:nvPr userDrawn="1"/>
        </p:nvSpPr>
        <p:spPr>
          <a:xfrm>
            <a:off x="5042350" y="1699246"/>
            <a:ext cx="2544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Light Gray</a:t>
            </a:r>
          </a:p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#A5AEB2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165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174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17</a:t>
            </a:r>
            <a:endParaRPr lang="en-US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en-US" sz="1400" b="1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Only black text should appear on top of light gray</a:t>
            </a:r>
            <a:endParaRPr lang="en-US" sz="1200" dirty="0">
              <a:latin typeface="Work Sa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4F3F4E-167C-C843-8A5C-C21C6548E02E}"/>
              </a:ext>
            </a:extLst>
          </p:cNvPr>
          <p:cNvSpPr/>
          <p:nvPr userDrawn="1"/>
        </p:nvSpPr>
        <p:spPr>
          <a:xfrm>
            <a:off x="4136333" y="3304162"/>
            <a:ext cx="706591" cy="706591"/>
          </a:xfrm>
          <a:prstGeom prst="rect">
            <a:avLst/>
          </a:prstGeom>
          <a:pattFill prst="dkUpDiag">
            <a:fgClr>
              <a:schemeClr val="accent5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B2BDA1-31CD-8F41-BB4C-1BFDB751EDFA}"/>
              </a:ext>
            </a:extLst>
          </p:cNvPr>
          <p:cNvSpPr/>
          <p:nvPr userDrawn="1"/>
        </p:nvSpPr>
        <p:spPr>
          <a:xfrm>
            <a:off x="4136333" y="1790559"/>
            <a:ext cx="706591" cy="7065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62F304-C4E5-3146-ACCF-30BEFA2AAFFD}"/>
              </a:ext>
            </a:extLst>
          </p:cNvPr>
          <p:cNvSpPr txBox="1"/>
          <p:nvPr userDrawn="1"/>
        </p:nvSpPr>
        <p:spPr>
          <a:xfrm>
            <a:off x="5042348" y="3192413"/>
            <a:ext cx="2607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Medium Green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#88B89E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136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184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158</a:t>
            </a:r>
          </a:p>
          <a:p>
            <a:endParaRPr lang="en-US" sz="1400" b="1" dirty="0">
              <a:latin typeface="Work Sans" pitchFamily="2" charset="77"/>
            </a:endParaRPr>
          </a:p>
          <a:p>
            <a:r>
              <a:rPr lang="en-US" sz="1200" dirty="0">
                <a:latin typeface="Work Sans" pitchFamily="2" charset="77"/>
              </a:rPr>
              <a:t>Only black text should appear on top of medium green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2F07A0-4247-E347-848F-7120C482518D}"/>
              </a:ext>
            </a:extLst>
          </p:cNvPr>
          <p:cNvSpPr txBox="1"/>
          <p:nvPr userDrawn="1"/>
        </p:nvSpPr>
        <p:spPr>
          <a:xfrm>
            <a:off x="1528681" y="4777735"/>
            <a:ext cx="260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Global Gray: 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#7c7d7d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124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125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125</a:t>
            </a:r>
          </a:p>
          <a:p>
            <a:endParaRPr lang="en-US" sz="1400" b="1" dirty="0">
              <a:latin typeface="Work Sans" pitchFamily="2" charset="77"/>
            </a:endParaRPr>
          </a:p>
          <a:p>
            <a:r>
              <a:rPr lang="en-US" sz="1200" dirty="0">
                <a:latin typeface="Work Sans" pitchFamily="2" charset="77"/>
              </a:rPr>
              <a:t>Only white text should appear on top of dark gray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CA39DD-164A-6B49-B72C-DB9C41719B47}"/>
              </a:ext>
            </a:extLst>
          </p:cNvPr>
          <p:cNvSpPr txBox="1"/>
          <p:nvPr userDrawn="1"/>
        </p:nvSpPr>
        <p:spPr>
          <a:xfrm>
            <a:off x="1528679" y="1657863"/>
            <a:ext cx="2478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Groundbreaking Green</a:t>
            </a:r>
          </a:p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#056f5f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5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111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95 </a:t>
            </a:r>
          </a:p>
          <a:p>
            <a:endParaRPr lang="en-US" sz="14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Work Sans" pitchFamily="2" charset="77"/>
              </a:rPr>
              <a:t>Only white text should appear on top of green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725D8A-C625-A44F-BC97-F32B4009F9AE}"/>
              </a:ext>
            </a:extLst>
          </p:cNvPr>
          <p:cNvSpPr/>
          <p:nvPr userDrawn="1"/>
        </p:nvSpPr>
        <p:spPr>
          <a:xfrm>
            <a:off x="622665" y="4852390"/>
            <a:ext cx="706591" cy="706591"/>
          </a:xfrm>
          <a:prstGeom prst="rect">
            <a:avLst/>
          </a:prstGeom>
          <a:pattFill prst="pct80">
            <a:fgClr>
              <a:schemeClr val="accent3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Work Sans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F4F2A4C-4DD0-624E-8ED0-FF83002CBD8C}"/>
              </a:ext>
            </a:extLst>
          </p:cNvPr>
          <p:cNvSpPr/>
          <p:nvPr userDrawn="1"/>
        </p:nvSpPr>
        <p:spPr>
          <a:xfrm>
            <a:off x="622664" y="3300783"/>
            <a:ext cx="706591" cy="7065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4423942-77B8-DA4D-9674-2536511EEF23}"/>
              </a:ext>
            </a:extLst>
          </p:cNvPr>
          <p:cNvSpPr/>
          <p:nvPr userDrawn="1"/>
        </p:nvSpPr>
        <p:spPr>
          <a:xfrm>
            <a:off x="622663" y="1749176"/>
            <a:ext cx="706591" cy="706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F4E63D-8E11-4946-8884-F350469B8761}"/>
              </a:ext>
            </a:extLst>
          </p:cNvPr>
          <p:cNvSpPr txBox="1"/>
          <p:nvPr userDrawn="1"/>
        </p:nvSpPr>
        <p:spPr>
          <a:xfrm>
            <a:off x="1528678" y="3194986"/>
            <a:ext cx="26076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Almost Black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#000000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29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 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29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 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30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400" b="1" dirty="0">
              <a:latin typeface="Work Sans" pitchFamily="2" charset="77"/>
            </a:endParaRPr>
          </a:p>
          <a:p>
            <a:r>
              <a:rPr lang="en-US" sz="1200" dirty="0">
                <a:latin typeface="Work Sans" pitchFamily="2" charset="77"/>
              </a:rPr>
              <a:t>Only white text should appear on top of black</a:t>
            </a:r>
          </a:p>
          <a:p>
            <a:endParaRPr lang="en-US" sz="1400" dirty="0">
              <a:latin typeface="Work Sans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5EF43A-42E9-EC42-96AA-6EFBCAF6F1D5}"/>
              </a:ext>
            </a:extLst>
          </p:cNvPr>
          <p:cNvSpPr txBox="1"/>
          <p:nvPr userDrawn="1"/>
        </p:nvSpPr>
        <p:spPr>
          <a:xfrm>
            <a:off x="747358" y="191955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Work Sans" pitchFamily="2" charset="77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82B9C8-E84C-154E-9B72-ED0D51ED44EE}"/>
              </a:ext>
            </a:extLst>
          </p:cNvPr>
          <p:cNvSpPr txBox="1"/>
          <p:nvPr userDrawn="1"/>
        </p:nvSpPr>
        <p:spPr>
          <a:xfrm>
            <a:off x="743168" y="345402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Work Sans" pitchFamily="2" charset="77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C46654-E70E-164B-8BF2-555339ED51E7}"/>
              </a:ext>
            </a:extLst>
          </p:cNvPr>
          <p:cNvSpPr txBox="1"/>
          <p:nvPr userDrawn="1"/>
        </p:nvSpPr>
        <p:spPr>
          <a:xfrm>
            <a:off x="743168" y="502028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Work Sans" pitchFamily="2" charset="77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894A3A-2167-6B4E-A460-C901057E50C9}"/>
              </a:ext>
            </a:extLst>
          </p:cNvPr>
          <p:cNvSpPr txBox="1"/>
          <p:nvPr userDrawn="1"/>
        </p:nvSpPr>
        <p:spPr>
          <a:xfrm>
            <a:off x="4261028" y="195171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Work Sans" pitchFamily="2" charset="77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3C7A00-EF93-D345-A37F-42A5F761F1FD}"/>
              </a:ext>
            </a:extLst>
          </p:cNvPr>
          <p:cNvSpPr txBox="1"/>
          <p:nvPr userDrawn="1"/>
        </p:nvSpPr>
        <p:spPr>
          <a:xfrm>
            <a:off x="4263762" y="347254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Work Sans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ED0B6C-36AE-2748-B246-A2538F4DD5FE}"/>
              </a:ext>
            </a:extLst>
          </p:cNvPr>
          <p:cNvSpPr/>
          <p:nvPr userDrawn="1"/>
        </p:nvSpPr>
        <p:spPr>
          <a:xfrm>
            <a:off x="4136333" y="4853414"/>
            <a:ext cx="706591" cy="7065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C2C12A-3E04-774A-9AF0-674032696B71}"/>
              </a:ext>
            </a:extLst>
          </p:cNvPr>
          <p:cNvSpPr txBox="1"/>
          <p:nvPr userDrawn="1"/>
        </p:nvSpPr>
        <p:spPr>
          <a:xfrm>
            <a:off x="5042348" y="4735644"/>
            <a:ext cx="2551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Light Green</a:t>
            </a:r>
            <a:b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Hex: 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#B3CFC2</a:t>
            </a:r>
            <a:b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179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207 </a:t>
            </a:r>
            <a:r>
              <a:rPr lang="en-US" sz="1400" b="1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194</a:t>
            </a:r>
          </a:p>
          <a:p>
            <a:endParaRPr lang="en-US" sz="14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Work Sans" pitchFamily="2" charset="77"/>
              </a:rPr>
              <a:t>Only black text should appear on top of light green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DEE82FA-A9E5-A246-BEF2-FCFE149B6C8E}"/>
              </a:ext>
            </a:extLst>
          </p:cNvPr>
          <p:cNvSpPr txBox="1"/>
          <p:nvPr userDrawn="1"/>
        </p:nvSpPr>
        <p:spPr>
          <a:xfrm>
            <a:off x="4263762" y="501106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Work Sans" pitchFamily="2" charset="77"/>
              </a:rPr>
              <a:t>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03F572A-9AD1-8F44-9638-7B557FA48BDB}"/>
              </a:ext>
            </a:extLst>
          </p:cNvPr>
          <p:cNvCxnSpPr>
            <a:cxnSpLocks/>
          </p:cNvCxnSpPr>
          <p:nvPr userDrawn="1"/>
        </p:nvCxnSpPr>
        <p:spPr>
          <a:xfrm>
            <a:off x="7880430" y="1790559"/>
            <a:ext cx="0" cy="3962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AC527FFA-8D2C-FC4C-B01A-CEB7712C5A2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35974187"/>
              </p:ext>
            </p:extLst>
          </p:nvPr>
        </p:nvGraphicFramePr>
        <p:xfrm>
          <a:off x="7499958" y="2193012"/>
          <a:ext cx="4736239" cy="315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B12577C4-6FEF-8944-948D-83D730277AA3}"/>
              </a:ext>
            </a:extLst>
          </p:cNvPr>
          <p:cNvSpPr txBox="1">
            <a:spLocks/>
          </p:cNvSpPr>
          <p:nvPr userDrawn="1"/>
        </p:nvSpPr>
        <p:spPr>
          <a:xfrm>
            <a:off x="8382363" y="1192982"/>
            <a:ext cx="2971431" cy="499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Color in use on a chart:</a:t>
            </a:r>
          </a:p>
        </p:txBody>
      </p:sp>
    </p:spTree>
    <p:extLst>
      <p:ext uri="{BB962C8B-B14F-4D97-AF65-F5344CB8AC3E}">
        <p14:creationId xmlns:p14="http://schemas.microsoft.com/office/powerpoint/2010/main" val="3682555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00563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1AEDAF7B-5923-D641-AD0A-E70E29F73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Font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62ECF9-01CB-3B4F-9215-B455DE9D074B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A329E2E-1485-4D4D-B0D6-212B88D617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2663" y="1295401"/>
            <a:ext cx="10883537" cy="12657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All fonts use Work Sans which can be downloaded </a:t>
            </a: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  <a:hlinkClick r:id="rId6"/>
              </a:rPr>
              <a:t>here</a:t>
            </a:r>
            <a:endParaRPr lang="en-US" sz="1800" dirty="0"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Titles on all slides should be Bold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Subheading Regular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Body Text Regular 12pt+</a:t>
            </a:r>
            <a:endParaRPr lang="en-US" sz="1800" dirty="0">
              <a:latin typeface="Work Sans" pitchFamily="2" charset="77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A990EC6-3551-7342-AA16-44815DDCD7EF}"/>
              </a:ext>
            </a:extLst>
          </p:cNvPr>
          <p:cNvSpPr txBox="1">
            <a:spLocks/>
          </p:cNvSpPr>
          <p:nvPr userDrawn="1"/>
        </p:nvSpPr>
        <p:spPr>
          <a:xfrm>
            <a:off x="622663" y="3886642"/>
            <a:ext cx="10883537" cy="55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Please refer to the </a:t>
            </a: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  <a:hlinkClick r:id="rId7"/>
              </a:rPr>
              <a:t>Cengage Group branding guide </a:t>
            </a:r>
            <a:r>
              <a:rPr lang="en-US" sz="1800" dirty="0"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for more clarification.</a:t>
            </a:r>
          </a:p>
        </p:txBody>
      </p:sp>
      <p:pic>
        <p:nvPicPr>
          <p:cNvPr id="38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0CB63EF4-31F6-B94F-BBA4-C7DB17716B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3" y="4518156"/>
            <a:ext cx="2590800" cy="132291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BE2750E-E528-D543-9008-1221F8917562}"/>
              </a:ext>
            </a:extLst>
          </p:cNvPr>
          <p:cNvSpPr/>
          <p:nvPr userDrawn="1"/>
        </p:nvSpPr>
        <p:spPr>
          <a:xfrm>
            <a:off x="3290343" y="4634316"/>
            <a:ext cx="2590800" cy="1090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0" name="Picture 39" descr="Logo&#10;&#10;Description automatically generated with medium confidence">
            <a:extLst>
              <a:ext uri="{FF2B5EF4-FFF2-40B4-BE49-F238E27FC236}">
                <a16:creationId xmlns:a16="http://schemas.microsoft.com/office/drawing/2014/main" id="{92BD8C63-22DB-504C-BD71-ECBCA0D2555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13" y="4536608"/>
            <a:ext cx="2514600" cy="128400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2D2BB72-FBA3-5E43-A27D-C9807747F704}"/>
              </a:ext>
            </a:extLst>
          </p:cNvPr>
          <p:cNvSpPr/>
          <p:nvPr userDrawn="1"/>
        </p:nvSpPr>
        <p:spPr>
          <a:xfrm>
            <a:off x="6553200" y="5215418"/>
            <a:ext cx="4147458" cy="525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7599A31D-529B-444E-A8EF-BB05498FD4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394670"/>
            <a:ext cx="4027068" cy="931431"/>
          </a:xfrm>
          <a:prstGeom prst="rect">
            <a:avLst/>
          </a:prstGeom>
        </p:spPr>
      </p:pic>
      <p:pic>
        <p:nvPicPr>
          <p:cNvPr id="43" name="Picture 42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9A51A6E-E957-F34B-82C3-A94CD9B1223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5019476"/>
            <a:ext cx="4027070" cy="931431"/>
          </a:xfrm>
          <a:prstGeom prst="rect">
            <a:avLst/>
          </a:prstGeom>
        </p:spPr>
      </p:pic>
      <p:sp>
        <p:nvSpPr>
          <p:cNvPr id="45" name="Title 3">
            <a:extLst>
              <a:ext uri="{FF2B5EF4-FFF2-40B4-BE49-F238E27FC236}">
                <a16:creationId xmlns:a16="http://schemas.microsoft.com/office/drawing/2014/main" id="{8C1A9CDE-2928-3A42-B37C-E95573689A78}"/>
              </a:ext>
            </a:extLst>
          </p:cNvPr>
          <p:cNvSpPr txBox="1">
            <a:spLocks/>
          </p:cNvSpPr>
          <p:nvPr userDrawn="1"/>
        </p:nvSpPr>
        <p:spPr>
          <a:xfrm>
            <a:off x="458267" y="2916524"/>
            <a:ext cx="11243737" cy="449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Logo Usage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0D402A2-6B4A-2145-8F37-205390E56369}"/>
              </a:ext>
            </a:extLst>
          </p:cNvPr>
          <p:cNvCxnSpPr>
            <a:cxnSpLocks/>
          </p:cNvCxnSpPr>
          <p:nvPr userDrawn="1"/>
        </p:nvCxnSpPr>
        <p:spPr>
          <a:xfrm>
            <a:off x="0" y="3518704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9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599B93-0A26-DB45-BA2E-1C13A53AC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5554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599B93-0A26-DB45-BA2E-1C13A53AC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BD4D3A26-5DB4-EC43-BB1F-89AADA23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Our Credo</a:t>
            </a:r>
          </a:p>
        </p:txBody>
      </p:sp>
      <p:pic>
        <p:nvPicPr>
          <p:cNvPr id="7" name="Picture 6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471E133-F49C-C94E-91EE-91DED880BD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04800"/>
            <a:ext cx="3810000" cy="5740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7695D-FBFE-F64F-88C9-2D4C1F2FE640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24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th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599B93-0A26-DB45-BA2E-1C13A53AC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55647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599B93-0A26-DB45-BA2E-1C13A53AC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BD4D3A26-5DB4-EC43-BB1F-89AADA23C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67" y="312220"/>
            <a:ext cx="11243737" cy="44954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Work Sans" pitchFamily="2" charset="77"/>
              </a:defRPr>
            </a:lvl1pPr>
          </a:lstStyle>
          <a:p>
            <a:r>
              <a:rPr lang="en-US" dirty="0"/>
              <a:t>Our Ethos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7695D-FBFE-F64F-88C9-2D4C1F2FE640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ollage of a person talking on a phone&#10;&#10;Description automatically generated with low confidence">
            <a:extLst>
              <a:ext uri="{FF2B5EF4-FFF2-40B4-BE49-F238E27FC236}">
                <a16:creationId xmlns:a16="http://schemas.microsoft.com/office/drawing/2014/main" id="{B34482F0-E04F-DD47-AD0D-1B72A0C523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38" y="941283"/>
            <a:ext cx="5994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4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8452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B49EE1-DC04-AF49-BB91-EE6DB08CD895}"/>
              </a:ext>
            </a:extLst>
          </p:cNvPr>
          <p:cNvSpPr txBox="1"/>
          <p:nvPr userDrawn="1"/>
        </p:nvSpPr>
        <p:spPr>
          <a:xfrm>
            <a:off x="1524000" y="3580678"/>
            <a:ext cx="38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Date Line</a:t>
            </a:r>
            <a:endParaRPr lang="en-US" b="0" i="0">
              <a:latin typeface="Work Sans" pitchFamily="2" charset="77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4FCC2C-5DC6-5B41-95CA-958B06E429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66800" y="1137920"/>
            <a:ext cx="83058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Title: Work Sans</a:t>
            </a:r>
            <a:br>
              <a:rPr lang="en-US" dirty="0"/>
            </a:br>
            <a:r>
              <a:rPr lang="en-US" dirty="0"/>
              <a:t>48pt – Bold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454DA6-2096-8C4F-B559-A129FEE04B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6800" y="3222951"/>
            <a:ext cx="8305800" cy="58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Subheading: Work Sans 28pt – Regular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72211B2-91AF-984C-9676-B59B5E459D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6800" y="3861047"/>
            <a:ext cx="83058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Date: 18pt - Regular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F6987-7DB5-B84D-A8C4-D1F1F479D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845752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49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82016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420CF-3151-8646-A12F-392774BFC63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704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13992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 – In some cases the title will go beyond the first line into the second.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1361441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420CF-3151-8646-A12F-392774BFC63D}"/>
              </a:ext>
            </a:extLst>
          </p:cNvPr>
          <p:cNvCxnSpPr>
            <a:cxnSpLocks/>
          </p:cNvCxnSpPr>
          <p:nvPr userDrawn="1"/>
        </p:nvCxnSpPr>
        <p:spPr>
          <a:xfrm>
            <a:off x="0" y="130048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36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09146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E281-494E-E34C-9DAD-133152DE6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11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C56ED-8A2C-104F-9E14-1C83FDE4F3B7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31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76808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Two Column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E281-494E-E34C-9DAD-133152DE6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5334000" cy="4114800"/>
          </a:xfrm>
          <a:prstGeom prst="rect">
            <a:avLst/>
          </a:prstGeom>
        </p:spPr>
        <p:txBody>
          <a:bodyPr numCol="2"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CB131C-96F9-3341-822B-FE1896F92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8402" y="1828800"/>
            <a:ext cx="5334000" cy="4114800"/>
          </a:xfrm>
          <a:prstGeom prst="rect">
            <a:avLst/>
          </a:prstGeom>
        </p:spPr>
        <p:txBody>
          <a:bodyPr numCol="2"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02C0E1-BE14-0340-854C-D017F73D972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0854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934FD58-B2C4-1040-90F3-67D5A522E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79673" y="3418840"/>
            <a:ext cx="1447800" cy="2011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06860-1FE5-7F4D-933D-EA654728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3960" y="731348"/>
            <a:ext cx="1447800" cy="2011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34BDE772-A54D-9B42-8D5C-FB7D7B16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4935" y="895350"/>
            <a:ext cx="2986088" cy="5962650"/>
          </a:xfrm>
          <a:custGeom>
            <a:avLst/>
            <a:gdLst>
              <a:gd name="connsiteX0" fmla="*/ 0 w 2985470"/>
              <a:gd name="connsiteY0" fmla="*/ 0 h 5961886"/>
              <a:gd name="connsiteX1" fmla="*/ 2985470 w 2985470"/>
              <a:gd name="connsiteY1" fmla="*/ 0 h 5961886"/>
              <a:gd name="connsiteX2" fmla="*/ 2985470 w 2985470"/>
              <a:gd name="connsiteY2" fmla="*/ 5961886 h 5961886"/>
              <a:gd name="connsiteX3" fmla="*/ 0 w 2985470"/>
              <a:gd name="connsiteY3" fmla="*/ 5961886 h 59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470" h="5961886">
                <a:moveTo>
                  <a:pt x="0" y="0"/>
                </a:moveTo>
                <a:lnTo>
                  <a:pt x="2985470" y="0"/>
                </a:lnTo>
                <a:lnTo>
                  <a:pt x="2985470" y="5961886"/>
                </a:lnTo>
                <a:lnTo>
                  <a:pt x="0" y="5961886"/>
                </a:lnTo>
                <a:close/>
              </a:path>
            </a:pathLst>
          </a:custGeom>
        </p:spPr>
      </p:pic>
      <p:pic>
        <p:nvPicPr>
          <p:cNvPr id="11" name="Picture Placeholder 18">
            <a:extLst>
              <a:ext uri="{FF2B5EF4-FFF2-40B4-BE49-F238E27FC236}">
                <a16:creationId xmlns:a16="http://schemas.microsoft.com/office/drawing/2014/main" id="{62041C4A-B1DE-244C-8D76-D184F8E7E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1998" y="-5252"/>
            <a:ext cx="2984500" cy="5232400"/>
          </a:xfrm>
          <a:custGeom>
            <a:avLst/>
            <a:gdLst>
              <a:gd name="connsiteX0" fmla="*/ 0 w 2985470"/>
              <a:gd name="connsiteY0" fmla="*/ 0 h 5232676"/>
              <a:gd name="connsiteX1" fmla="*/ 2985470 w 2985470"/>
              <a:gd name="connsiteY1" fmla="*/ 0 h 5232676"/>
              <a:gd name="connsiteX2" fmla="*/ 2985470 w 2985470"/>
              <a:gd name="connsiteY2" fmla="*/ 5232676 h 5232676"/>
              <a:gd name="connsiteX3" fmla="*/ 0 w 2985470"/>
              <a:gd name="connsiteY3" fmla="*/ 5232676 h 523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470" h="5232676">
                <a:moveTo>
                  <a:pt x="0" y="0"/>
                </a:moveTo>
                <a:lnTo>
                  <a:pt x="2985470" y="0"/>
                </a:lnTo>
                <a:lnTo>
                  <a:pt x="2985470" y="5232676"/>
                </a:lnTo>
                <a:lnTo>
                  <a:pt x="0" y="5232676"/>
                </a:lnTo>
                <a:close/>
              </a:path>
            </a:pathLst>
          </a:cu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57685EE-B6FA-7643-9BB7-737A7924F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194936" y="5906737"/>
            <a:ext cx="2186310" cy="703580"/>
          </a:xfrm>
          <a:prstGeom prst="rect">
            <a:avLst/>
          </a:prstGeom>
          <a:solidFill>
            <a:srgbClr val="FFFFFF">
              <a:alpha val="85298"/>
            </a:srgbClr>
          </a:solidFill>
          <a:ln>
            <a:noFill/>
          </a:ln>
        </p:spPr>
        <p:txBody>
          <a:bodyPr lIns="182880" tIns="91440" bIns="9144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1A318BE-2B2D-F14C-8879-D940A04F6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407665" y="5960476"/>
            <a:ext cx="1973580" cy="5862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  <a:latin typeface="Work Sans" pitchFamily="2" charset="77"/>
                <a:ea typeface="Open Sans Semibold" panose="020B0606030504020204" pitchFamily="34" charset="0"/>
              </a:rPr>
              <a:t>Sandra B.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Milady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DECD1B8-9D13-BF49-8B75-B88689C1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361998" y="4291915"/>
            <a:ext cx="2175697" cy="703580"/>
          </a:xfrm>
          <a:prstGeom prst="rect">
            <a:avLst/>
          </a:prstGeom>
          <a:solidFill>
            <a:srgbClr val="FFFFFF">
              <a:alpha val="85298"/>
            </a:srgbClr>
          </a:solidFill>
          <a:ln>
            <a:noFill/>
          </a:ln>
        </p:spPr>
        <p:txBody>
          <a:bodyPr lIns="182880" tIns="91440" bIns="9144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76D928B-1159-2548-8620-E1327CCB5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564115" y="4345654"/>
            <a:ext cx="1973580" cy="5862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  <a:latin typeface="Work Sans" pitchFamily="2" charset="77"/>
                <a:ea typeface="Open Sans Semibold" panose="020B0606030504020204" pitchFamily="34" charset="0"/>
              </a:rPr>
              <a:t>Jason 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Global Tech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26771-B0A1-CC4B-AB02-BEB82D4F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64" y="6134100"/>
            <a:ext cx="1446736" cy="5207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7710-A5D8-A644-B0E9-DD02EFD151D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58789" y="2174240"/>
            <a:ext cx="4494212" cy="4480556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  <a:defRPr sz="1800" b="1" i="0">
                <a:latin typeface="Work Sans" pitchFamily="2" charset="77"/>
              </a:defRPr>
            </a:lvl1pPr>
            <a:lvl2pPr marL="457200" indent="0">
              <a:buFontTx/>
              <a:buNone/>
              <a:defRPr sz="1800"/>
            </a:lvl2pPr>
          </a:lstStyle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1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2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3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4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5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6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lvl="1"/>
            <a:endParaRPr lang="en-US" dirty="0">
              <a:solidFill>
                <a:schemeClr val="accent2"/>
              </a:solidFill>
              <a:latin typeface="Work Sans" pitchFamily="2" charset="77"/>
              <a:ea typeface="Open Sans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050770-2D99-6241-A4AC-82EF67B25CCA}"/>
              </a:ext>
            </a:extLst>
          </p:cNvPr>
          <p:cNvCxnSpPr>
            <a:cxnSpLocks/>
          </p:cNvCxnSpPr>
          <p:nvPr userDrawn="1"/>
        </p:nvCxnSpPr>
        <p:spPr>
          <a:xfrm>
            <a:off x="0" y="1305265"/>
            <a:ext cx="2895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6BAEE2CA-6981-7647-B824-40E1662E35F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799"/>
            <a:ext cx="11702004" cy="1000451"/>
          </a:xfrm>
          <a:prstGeom prst="rect">
            <a:avLst/>
          </a:prstGeom>
        </p:spPr>
        <p:txBody>
          <a:bodyPr/>
          <a:lstStyle>
            <a:lvl1pPr marL="463550" indent="0">
              <a:buNone/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Double Header – In some cases the title will go beyond the first line into the second.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C49326D3-539C-2945-8262-DC810B8C3A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430054"/>
            <a:ext cx="11243216" cy="44954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31350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095371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2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2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86D1165-98E5-354D-A911-EA0F94FC96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1872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EEDF09E-700B-A246-8EDB-DE46791E75A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1872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046FEE7-D1FB-7748-A467-ECBC3CF838E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6913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72D7E98-646D-CC49-AC54-329450BA3C5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6913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8EE0357-94D2-8F43-9F5A-28D5D199832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9548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AD4ED51-4473-614E-809C-3CF6A912E00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19548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80090CB-F9F6-794A-B267-1906778CD6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07415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15096DD-3931-9743-82EA-BFCC7AC1E9F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507415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7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86A10F7-6EB6-F146-81A1-05F26465473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50741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37CCDB0A-F368-0146-80BE-0ABF7DD0D05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7282961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433C0288-E992-ED42-9E5D-6A08A0D23B4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09600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95E7CF9C-116A-554A-AFC2-277A16923164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5058508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96CD59B2-6924-E54B-96F7-A49640BFD7F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83405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38DF5-B2FC-5C4C-B2DB-3F872E22010E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37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599B93-0A26-DB45-BA2E-1C13A53AC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01745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599B93-0A26-DB45-BA2E-1C13A53AC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26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35385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CAE752-95CB-1943-B3C7-B51DDCA56A27}"/>
              </a:ext>
            </a:extLst>
          </p:cNvPr>
          <p:cNvSpPr/>
          <p:nvPr userDrawn="1"/>
        </p:nvSpPr>
        <p:spPr>
          <a:xfrm>
            <a:off x="7790889" y="447"/>
            <a:ext cx="4401111" cy="63241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7" tIns="22853" rIns="45707" bIns="22853" spcCol="0" rtlCol="0" anchor="ctr"/>
          <a:lstStyle/>
          <a:p>
            <a:pPr algn="ctr"/>
            <a:endParaRPr lang="en-US" sz="900">
              <a:latin typeface="Work Sans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86CE2-9F87-734D-A783-5ACEF0307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7790884" cy="6324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1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238454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2770A-1B3A-E74C-8827-0782CD0DA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1600200"/>
            <a:ext cx="4267200" cy="403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4DB845-F1E2-FE4D-849A-62D5803BC18F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14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66219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0A1B7-F56B-EB49-B63A-29F16DE18F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17" y="1625600"/>
            <a:ext cx="5218430" cy="315615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1B6CFB-1BD4-4045-B8D4-0182E1701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6942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48687-EAC3-9847-A49B-6E8546B7D9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" y="1625600"/>
            <a:ext cx="5218430" cy="3156156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9F63777-B643-BA47-95EF-48A4822CDF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9385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F9CAEC-FA2C-7649-B7CC-3F4649750010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69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23531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F0D57-2C4D-544C-A829-55846BF577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866" y="417563"/>
            <a:ext cx="3660644" cy="6293396"/>
          </a:xfrm>
          <a:prstGeom prst="rect">
            <a:avLst/>
          </a:prstGeom>
        </p:spPr>
      </p:pic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911A9D33-ABD3-554F-8DB5-B1092C9BA1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7630" y="899562"/>
            <a:ext cx="2381172" cy="5159011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4D386-F36B-3A48-A4B9-1DF8C3C29F6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17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8795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7A8A1-3C21-8A44-A7CD-1137F6FA70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40" y="1520059"/>
            <a:ext cx="8472733" cy="5124389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0AD0D3A-CC3D-FA45-8169-14DDB7235D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37200" y="2145873"/>
            <a:ext cx="5499100" cy="35056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384E08-7E7F-2F4D-9F57-8012F2737C86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64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41486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5F49C94-7987-FA45-BC77-39997A65B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00500"/>
            <a:ext cx="12192000" cy="2857500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accent5"/>
            </a:bgClr>
          </a:pattFill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77B2B8-5F7A-1D40-97A6-2DC9C7E010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6447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BDB1FF58-0EE8-6447-BCFA-42B0FF364D1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53624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7E5B6FA-D4F5-214B-A387-C58517ACB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87486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2232D372-5D5D-B242-9AAC-D4ADDEB269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44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CE046232-8F33-CA4B-9FEF-2CD3BD339E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59624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64C535E-1BE5-234F-AE55-4A0166C5BD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8748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522EA-98AE-0441-BAD5-A1C075927EB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26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01698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420CF-3151-8646-A12F-392774BFC63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69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9497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 – In some cases the title will go beyond the first line into the second.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1361441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420CF-3151-8646-A12F-392774BFC63D}"/>
              </a:ext>
            </a:extLst>
          </p:cNvPr>
          <p:cNvCxnSpPr>
            <a:cxnSpLocks/>
          </p:cNvCxnSpPr>
          <p:nvPr userDrawn="1"/>
        </p:nvCxnSpPr>
        <p:spPr>
          <a:xfrm>
            <a:off x="0" y="130048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2818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E0573E9D-99CD-9C4B-BC5C-0AA5FEB3EAFF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7924800" cy="457200"/>
          </a:xfrm>
          <a:prstGeom prst="rect">
            <a:avLst/>
          </a:prstGeom>
        </p:spPr>
        <p:txBody>
          <a:bodyPr/>
          <a:lstStyle>
            <a:lvl1pPr marL="463550" indent="0">
              <a:buNone/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6557C-407D-BD4B-87B8-61C322D9E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34233" y="3418840"/>
            <a:ext cx="1447800" cy="2011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78C8B-F105-CC4C-B12D-DBB14B45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558" y="0"/>
            <a:ext cx="2983341" cy="5230368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A8AC6DF-3A16-BD43-99E8-655F1BB5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16558" y="4291915"/>
            <a:ext cx="2175697" cy="703580"/>
          </a:xfrm>
          <a:prstGeom prst="rect">
            <a:avLst/>
          </a:prstGeom>
          <a:solidFill>
            <a:srgbClr val="FFFFFF">
              <a:alpha val="85298"/>
            </a:srgbClr>
          </a:solidFill>
          <a:ln>
            <a:noFill/>
          </a:ln>
        </p:spPr>
        <p:txBody>
          <a:bodyPr lIns="182880" tIns="91440" bIns="9144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A4BCCA-954E-8346-86E1-ADFCB58B2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218675" y="4345654"/>
            <a:ext cx="1973580" cy="5862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chemeClr val="accent2"/>
                </a:solidFill>
                <a:latin typeface="Work Sans" pitchFamily="2" charset="77"/>
                <a:ea typeface="Open Sans Semibold" panose="020B0606030504020204" pitchFamily="34" charset="0"/>
              </a:rPr>
              <a:t>Lauren 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Global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0F2E8-0A36-5B4B-8EAF-C72A293A1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064" y="6134100"/>
            <a:ext cx="1446736" cy="52070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B24D47-9992-FC4F-9AEF-34A028D67E6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10056" y="1180497"/>
            <a:ext cx="3774186" cy="5474299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  <a:defRPr sz="1800" b="1" i="0">
                <a:latin typeface="Work Sans" pitchFamily="2" charset="77"/>
              </a:defRPr>
            </a:lvl1pPr>
            <a:lvl2pPr marL="457200" indent="0">
              <a:buFontTx/>
              <a:buNone/>
              <a:defRPr sz="1800"/>
            </a:lvl2pPr>
          </a:lstStyle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Heading Column 1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2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3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4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5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6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lvl="1"/>
            <a:endParaRPr lang="en-US" dirty="0">
              <a:solidFill>
                <a:schemeClr val="accent2"/>
              </a:solidFill>
              <a:latin typeface="Work Sans" pitchFamily="2" charset="77"/>
              <a:ea typeface="Open Sans"/>
              <a:cs typeface="Calibri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8ECE94-C2E0-1D42-AA39-428A65FBABD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375999" y="1180497"/>
            <a:ext cx="3548801" cy="5474299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  <a:defRPr sz="1800" b="1" i="0">
                <a:latin typeface="Work Sans" pitchFamily="2" charset="77"/>
              </a:defRPr>
            </a:lvl1pPr>
            <a:lvl2pPr marL="457200" indent="0">
              <a:buFontTx/>
              <a:buNone/>
              <a:defRPr sz="1800"/>
            </a:lvl2pPr>
          </a:lstStyle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Heading Column 2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8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9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10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11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marL="457200" indent="-457200">
              <a:spcBef>
                <a:spcPts val="2500"/>
              </a:spcBef>
              <a:buClr>
                <a:schemeClr val="accent1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Sample Heading 12</a:t>
            </a:r>
          </a:p>
          <a:p>
            <a:pPr lvl="1"/>
            <a:r>
              <a:rPr lang="en-US" dirty="0">
                <a:solidFill>
                  <a:schemeClr val="accent2"/>
                </a:solidFill>
                <a:latin typeface="Work Sans" pitchFamily="2" charset="77"/>
                <a:ea typeface="Open Sans"/>
                <a:cs typeface="Calibri"/>
              </a:rPr>
              <a:t>Sample Subtitle</a:t>
            </a:r>
          </a:p>
          <a:p>
            <a:pPr lvl="1"/>
            <a:endParaRPr lang="en-US" dirty="0">
              <a:solidFill>
                <a:schemeClr val="accent2"/>
              </a:solidFill>
              <a:latin typeface="Work Sans" pitchFamily="2" charset="77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09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99066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E281-494E-E34C-9DAD-133152DE6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11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C56ED-8A2C-104F-9E14-1C83FDE4F3B7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76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62157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Two Column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E281-494E-E34C-9DAD-133152DE6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5334000" cy="4114800"/>
          </a:xfrm>
          <a:prstGeom prst="rect">
            <a:avLst/>
          </a:prstGeom>
        </p:spPr>
        <p:txBody>
          <a:bodyPr numCol="2"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CB131C-96F9-3341-822B-FE1896F92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8402" y="1828800"/>
            <a:ext cx="5334000" cy="4114800"/>
          </a:xfrm>
          <a:prstGeom prst="rect">
            <a:avLst/>
          </a:prstGeom>
        </p:spPr>
        <p:txBody>
          <a:bodyPr numCol="2"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02C0E1-BE14-0340-854C-D017F73D972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68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9380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2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2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86D1165-98E5-354D-A911-EA0F94FC96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1872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EEDF09E-700B-A246-8EDB-DE46791E75A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1872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046FEE7-D1FB-7748-A467-ECBC3CF838E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6913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72D7E98-646D-CC49-AC54-329450BA3C5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6913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8EE0357-94D2-8F43-9F5A-28D5D199832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9548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AD4ED51-4473-614E-809C-3CF6A912E00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19548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80090CB-F9F6-794A-B267-1906778CD6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07415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15096DD-3931-9743-82EA-BFCC7AC1E9F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507415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7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86A10F7-6EB6-F146-81A1-05F26465473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50741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37CCDB0A-F368-0146-80BE-0ABF7DD0D05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7282961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433C0288-E992-ED42-9E5D-6A08A0D23B4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09600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95E7CF9C-116A-554A-AFC2-277A16923164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5058508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96CD59B2-6924-E54B-96F7-A49640BFD7F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83405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38DF5-B2FC-5C4C-B2DB-3F872E22010E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35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599B93-0A26-DB45-BA2E-1C13A53AC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98210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599B93-0A26-DB45-BA2E-1C13A53AC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110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2155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CAE752-95CB-1943-B3C7-B51DDCA56A27}"/>
              </a:ext>
            </a:extLst>
          </p:cNvPr>
          <p:cNvSpPr/>
          <p:nvPr userDrawn="1"/>
        </p:nvSpPr>
        <p:spPr>
          <a:xfrm>
            <a:off x="7790889" y="447"/>
            <a:ext cx="4401111" cy="63241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7" tIns="22853" rIns="45707" bIns="22853" spcCol="0" rtlCol="0" anchor="ctr"/>
          <a:lstStyle/>
          <a:p>
            <a:pPr algn="ctr"/>
            <a:endParaRPr lang="en-US" sz="900">
              <a:latin typeface="Work Sans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86CE2-9F87-734D-A783-5ACEF0307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7790884" cy="6324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33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215209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2770A-1B3A-E74C-8827-0782CD0DA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1600200"/>
            <a:ext cx="4267200" cy="403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4DB845-F1E2-FE4D-849A-62D5803BC18F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24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07460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0A1B7-F56B-EB49-B63A-29F16DE18F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17" y="1625600"/>
            <a:ext cx="5218430" cy="315615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1B6CFB-1BD4-4045-B8D4-0182E1701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6942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48687-EAC3-9847-A49B-6E8546B7D9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60" y="1625600"/>
            <a:ext cx="5218430" cy="3156156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9F63777-B643-BA47-95EF-48A4822CDF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9385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F9CAEC-FA2C-7649-B7CC-3F4649750010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877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4201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F0D57-2C4D-544C-A829-55846BF577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866" y="417563"/>
            <a:ext cx="3660644" cy="6293396"/>
          </a:xfrm>
          <a:prstGeom prst="rect">
            <a:avLst/>
          </a:prstGeom>
        </p:spPr>
      </p:pic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911A9D33-ABD3-554F-8DB5-B1092C9BA1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7630" y="899562"/>
            <a:ext cx="2381172" cy="5159011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4D386-F36B-3A48-A4B9-1DF8C3C29F6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8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96899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7A8A1-3C21-8A44-A7CD-1137F6FA70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40" y="1520059"/>
            <a:ext cx="8472733" cy="5124389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0AD0D3A-CC3D-FA45-8169-14DDB7235D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37200" y="2145873"/>
            <a:ext cx="5499100" cy="35056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384E08-7E7F-2F4D-9F57-8012F2737C86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02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3814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5F49C94-7987-FA45-BC77-39997A65B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00500"/>
            <a:ext cx="12192000" cy="2857500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accent5"/>
            </a:bgClr>
          </a:pattFill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77B2B8-5F7A-1D40-97A6-2DC9C7E010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6447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BDB1FF58-0EE8-6447-BCFA-42B0FF364D1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53624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7E5B6FA-D4F5-214B-A387-C58517ACB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87486" y="1143000"/>
            <a:ext cx="2684751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2232D372-5D5D-B242-9AAC-D4ADDEB269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44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CE046232-8F33-CA4B-9FEF-2CD3BD339E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59624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64C535E-1BE5-234F-AE55-4A0166C5BD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8748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522EA-98AE-0441-BAD5-A1C075927EB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1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89784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C6C2998B-7AEB-A74F-87B0-40AC165D9CC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4695" y="1813869"/>
            <a:ext cx="5867400" cy="8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Breakout Text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C2849D4-23E9-EA44-B76A-39EFC79497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4695" y="31772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Presenter (Optional)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80C3EC-C139-6040-B779-27A9DBF1F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845752"/>
            <a:ext cx="625856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8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358039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4073CD-8777-6C4F-ACF2-32F12D41D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158" y="366092"/>
            <a:ext cx="4258667" cy="6129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B98E0-63D3-5A4F-BE1F-A4CDE0951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1758" y="264491"/>
            <a:ext cx="4258668" cy="612996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B1C3DF-AE02-6341-9022-15D604C12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3333" y="5297171"/>
            <a:ext cx="2488882" cy="772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937E335-BF0E-E843-A9B3-F0EE28FE2311}"/>
              </a:ext>
            </a:extLst>
          </p:cNvPr>
          <p:cNvSpPr txBox="1">
            <a:spLocks/>
          </p:cNvSpPr>
          <p:nvPr userDrawn="1"/>
        </p:nvSpPr>
        <p:spPr>
          <a:xfrm>
            <a:off x="7901609" y="5411152"/>
            <a:ext cx="3808412" cy="6581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Work Sans Regular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latin typeface="Work Sans" pitchFamily="2" charset="77"/>
                <a:ea typeface="Open Sans Semibold" panose="020B0606030504020204" pitchFamily="34" charset="0"/>
              </a:rPr>
              <a:t>Romero H.</a:t>
            </a:r>
            <a:br>
              <a:rPr lang="en-US" sz="1800" b="1" dirty="0">
                <a:latin typeface="Work Sans" pitchFamily="2" charset="77"/>
                <a:ea typeface="Open Sans Semibold" panose="020B0606030504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Global Business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F6C1AA5F-397B-FC47-8B75-3ED16221D4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4695" y="1813869"/>
            <a:ext cx="5867400" cy="8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Breakout Text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E5E91ADB-02EC-FB4D-BB3F-C9876673D7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4695" y="31772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Presenter (Optional)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A9858F-5A1B-B240-910F-536DE099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845752"/>
            <a:ext cx="625856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76013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24EC69A-5E9B-7C47-903A-9851F405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98" y="366092"/>
            <a:ext cx="4258667" cy="6129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6F12E-D3BE-8341-B98A-24151CD35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99" y="271945"/>
            <a:ext cx="4258668" cy="611505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69764-B7DF-A945-A38E-F3D896DB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6373" y="5297171"/>
            <a:ext cx="2488882" cy="772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Work Sans" pitchFamily="2" charset="77"/>
            </a:endParaRP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6128F3D9-3174-754A-BCB0-61ED5D885AF9}"/>
              </a:ext>
            </a:extLst>
          </p:cNvPr>
          <p:cNvSpPr txBox="1">
            <a:spLocks/>
          </p:cNvSpPr>
          <p:nvPr userDrawn="1"/>
        </p:nvSpPr>
        <p:spPr>
          <a:xfrm>
            <a:off x="474649" y="5411152"/>
            <a:ext cx="3808412" cy="6581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Work Sans Regular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>
                <a:latin typeface="Work Sans" pitchFamily="2" charset="77"/>
                <a:ea typeface="Open Sans Semibold" panose="020B0606030504020204" pitchFamily="34" charset="0"/>
              </a:rPr>
              <a:t>Thais A.</a:t>
            </a:r>
            <a:br>
              <a:rPr lang="en-US" sz="1800" b="1">
                <a:latin typeface="Work Sans" pitchFamily="2" charset="77"/>
                <a:ea typeface="Open Sans Semibold" panose="020B0606030504020204" pitchFamily="34" charset="0"/>
              </a:rPr>
            </a:br>
            <a:r>
              <a:rPr lang="en-US">
                <a:solidFill>
                  <a:schemeClr val="accent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Higher Education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9526F04-B379-CC42-B27C-2F901D2BD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61857" y="1811972"/>
            <a:ext cx="5867400" cy="8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Financial Update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C232D015-F1BA-E544-A92C-5B609ACCB01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61857" y="322295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Bob Munro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29F031-7B72-EE4E-89BB-013046893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04657" y="2845752"/>
            <a:ext cx="564896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8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10.xml"/><Relationship Id="rId18" Type="http://schemas.openxmlformats.org/officeDocument/2006/relationships/image" Target="../media/image18.e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59.xml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vmlDrawing" Target="../drawings/vmlDrawing65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1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vmlDrawing" Target="../drawings/vmlDrawing15.v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7.e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vmlDrawing" Target="../drawings/vmlDrawing32.v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7.emf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oleObject" Target="../embeddings/oleObject32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slideLayout" Target="../slideLayouts/slideLayout41.xml"/><Relationship Id="rId7" Type="http://schemas.openxmlformats.org/officeDocument/2006/relationships/tags" Target="../tags/tag4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vmlDrawing" Target="../drawings/vmlDrawing42.vml"/><Relationship Id="rId5" Type="http://schemas.openxmlformats.org/officeDocument/2006/relationships/theme" Target="../theme/theme6.xml"/><Relationship Id="rId10" Type="http://schemas.openxmlformats.org/officeDocument/2006/relationships/image" Target="../media/image18.emf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heme" Target="../theme/theme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oleObject" Target="../embeddings/oleObject47.bin"/><Relationship Id="rId5" Type="http://schemas.openxmlformats.org/officeDocument/2006/relationships/tags" Target="../tags/tag48.xml"/><Relationship Id="rId4" Type="http://schemas.openxmlformats.org/officeDocument/2006/relationships/vmlDrawing" Target="../drawings/vmlDrawing47.v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0.vml"/><Relationship Id="rId7" Type="http://schemas.openxmlformats.org/officeDocument/2006/relationships/image" Target="../media/image3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tags" Target="../tags/tag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9.xml"/><Relationship Id="rId18" Type="http://schemas.openxmlformats.org/officeDocument/2006/relationships/image" Target="../media/image18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47.xml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5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5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9ABCAF-E466-1043-8A55-1EC30C1E1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652442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9ABCAF-E466-1043-8A55-1EC30C1E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00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62" r:id="rId2"/>
    <p:sldLayoutId id="2147483777" r:id="rId3"/>
    <p:sldLayoutId id="21474838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8027559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WORK SANS REGULAR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FD90-CA37-3E49-8A90-7AEAF2C35FA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447123"/>
            <a:ext cx="2184400" cy="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73490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70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7757878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444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95" r:id="rId4"/>
    <p:sldLayoutId id="2147483797" r:id="rId5"/>
    <p:sldLayoutId id="21474837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8192287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20" imgW="7772400" imgH="10058400" progId="TCLayout.ActiveDocument.1">
                  <p:embed/>
                </p:oleObj>
              </mc:Choice>
              <mc:Fallback>
                <p:oleObj name="think-cell Slide" r:id="rId20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WORK SANS REGULAR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FD90-CA37-3E49-8A90-7AEAF2C35FA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447123"/>
            <a:ext cx="2184400" cy="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834" r:id="rId2"/>
    <p:sldLayoutId id="214748380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9434054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WORK SANS REGULAR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FD90-CA37-3E49-8A90-7AEAF2C35F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447123"/>
            <a:ext cx="2184400" cy="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7" r:id="rId2"/>
    <p:sldLayoutId id="2147483808" r:id="rId3"/>
    <p:sldLayoutId id="2147483674" r:id="rId4"/>
    <p:sldLayoutId id="2147483649" r:id="rId5"/>
    <p:sldLayoutId id="2147483650" r:id="rId6"/>
    <p:sldLayoutId id="2147483785" r:id="rId7"/>
    <p:sldLayoutId id="2147483790" r:id="rId8"/>
    <p:sldLayoutId id="2147483792" r:id="rId9"/>
    <p:sldLayoutId id="21474837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042917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WORK SANS REGULAR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FD90-CA37-3E49-8A90-7AEAF2C35F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447123"/>
            <a:ext cx="2184400" cy="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1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826106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WORK SANS REGULAR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FD90-CA37-3E49-8A90-7AEAF2C35FA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447123"/>
            <a:ext cx="2184400" cy="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9ABCAF-E466-1043-8A55-1EC30C1E1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376219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9ABCAF-E466-1043-8A55-1EC30C1E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32B8334-E367-014C-94AF-554A2D36B4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811" y="6120245"/>
            <a:ext cx="144673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772062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think-cell Slide" r:id="rId16" imgW="7772400" imgH="10058400" progId="TCLayout.ActiveDocument.1">
                  <p:embed/>
                </p:oleObj>
              </mc:Choice>
              <mc:Fallback>
                <p:oleObj name="think-cell Slide" r:id="rId16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WORK SANS REGULAR ROMAN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52FD90-CA37-3E49-8A90-7AEAF2C35FA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6447123"/>
            <a:ext cx="2184400" cy="2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youtu.be/q1kc-37C870__;!!MXVguWEtGgZw!Z90EkF2HUV58hmArdq50vO22EoJ0SX13hDK5b02jYlxUhPMCxJaTHfJeBIsDtLznDX1kXA$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emf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14A5F-CA01-7D44-BAEC-DF58EA43F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88951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E4970-6D35-7642-ABF5-068AA142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143" y="680605"/>
            <a:ext cx="5735713" cy="5224249"/>
          </a:xfrm>
          <a:prstGeom prst="rect">
            <a:avLst/>
          </a:prstGeom>
          <a:effectLst>
            <a:outerShdw blurRad="394331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9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4A0C3-A3F8-4793-8639-9D4DF9F7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</a:t>
            </a:r>
            <a:r>
              <a:rPr lang="en-US" dirty="0"/>
              <a:t> Credo</a:t>
            </a:r>
            <a:endParaRPr lang="es-MX" dirty="0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EA218AC-B56E-42CD-AC7F-3D8E44014ED9}"/>
              </a:ext>
            </a:extLst>
          </p:cNvPr>
          <p:cNvSpPr/>
          <p:nvPr/>
        </p:nvSpPr>
        <p:spPr>
          <a:xfrm>
            <a:off x="458267" y="1582340"/>
            <a:ext cx="63320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Creemos en el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poder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y en la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alegría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del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aprendizaje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endParaRPr lang="es-MX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Enriquecemos la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relación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entre los educadores y los alumnos, colaborando en la forma en que los alumnos aprenden. Es la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razón 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de nuestra existencia. </a:t>
            </a:r>
          </a:p>
          <a:p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Nuestro impacto es medible y repetible.</a:t>
            </a:r>
          </a:p>
          <a:p>
            <a:endParaRPr lang="es-MX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Nuestros valores son el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compromiso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empoderamiento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s-MX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invención</a:t>
            </a:r>
            <a:r>
              <a:rPr lang="es-MX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. Nos hacemos responsables unos de los otros. </a:t>
            </a:r>
          </a:p>
          <a:p>
            <a:endParaRPr lang="es-ES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Globalmente, con nuestros productos, tocamos la vida de millones de personas – </a:t>
            </a:r>
            <a:r>
              <a:rPr lang="es-ES" b="1" dirty="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un estudiante a la vez</a:t>
            </a:r>
            <a:r>
              <a:rPr lang="es-ES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B8FDA1-1102-D44A-8FB3-EA7F6E3B6455}"/>
              </a:ext>
            </a:extLst>
          </p:cNvPr>
          <p:cNvGrpSpPr/>
          <p:nvPr/>
        </p:nvGrpSpPr>
        <p:grpSpPr>
          <a:xfrm>
            <a:off x="7688112" y="265636"/>
            <a:ext cx="4086704" cy="5783373"/>
            <a:chOff x="7688112" y="265636"/>
            <a:chExt cx="4086704" cy="5783373"/>
          </a:xfrm>
        </p:grpSpPr>
        <p:pic>
          <p:nvPicPr>
            <p:cNvPr id="1026" name="Picture 2" descr="Puede ser una imagen de una o varias personas, barba e interior">
              <a:extLst>
                <a:ext uri="{FF2B5EF4-FFF2-40B4-BE49-F238E27FC236}">
                  <a16:creationId xmlns:a16="http://schemas.microsoft.com/office/drawing/2014/main" id="{FB5F4A76-73F5-3A44-831D-DC93F5C90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7542" y="4155745"/>
              <a:ext cx="1863409" cy="187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64CA337-E2E2-8B4C-97AA-7D8752D0DD36}"/>
                </a:ext>
              </a:extLst>
            </p:cNvPr>
            <p:cNvGrpSpPr/>
            <p:nvPr/>
          </p:nvGrpSpPr>
          <p:grpSpPr>
            <a:xfrm>
              <a:off x="7688112" y="265636"/>
              <a:ext cx="4086704" cy="1959939"/>
              <a:chOff x="7688112" y="265636"/>
              <a:chExt cx="4086704" cy="19599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1BB3E5-3A6B-F34E-9E6C-1039D8C01DEB}"/>
                  </a:ext>
                </a:extLst>
              </p:cNvPr>
              <p:cNvSpPr/>
              <p:nvPr/>
            </p:nvSpPr>
            <p:spPr>
              <a:xfrm>
                <a:off x="7688112" y="265636"/>
                <a:ext cx="4086704" cy="19599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X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99C74F8-D81B-1C42-B508-8711FEC64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63952" y="322428"/>
                <a:ext cx="1880825" cy="1880825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4E5CF95-409D-4A46-B1A7-330460DAAF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141"/>
              <a:stretch/>
            </p:blipFill>
            <p:spPr>
              <a:xfrm>
                <a:off x="7764416" y="322428"/>
                <a:ext cx="1859360" cy="1883550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10011B-3A1C-6142-9181-1EB4B28FF950}"/>
                </a:ext>
              </a:extLst>
            </p:cNvPr>
            <p:cNvSpPr/>
            <p:nvPr/>
          </p:nvSpPr>
          <p:spPr>
            <a:xfrm>
              <a:off x="9668272" y="2240210"/>
              <a:ext cx="1876506" cy="18673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X"/>
            </a:p>
          </p:txBody>
        </p:sp>
        <p:pic>
          <p:nvPicPr>
            <p:cNvPr id="24" name="Imagen 18" descr="Mujer de cabello largo sonriendo&#10;&#10;Descripción generada automáticamente">
              <a:extLst>
                <a:ext uri="{FF2B5EF4-FFF2-40B4-BE49-F238E27FC236}">
                  <a16:creationId xmlns:a16="http://schemas.microsoft.com/office/drawing/2014/main" id="{C4928BF3-BF32-E64C-B137-A393E3D29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2481" y="4152286"/>
              <a:ext cx="1914815" cy="1896723"/>
            </a:xfrm>
            <a:prstGeom prst="rect">
              <a:avLst/>
            </a:prstGeom>
          </p:spPr>
        </p:pic>
        <p:pic>
          <p:nvPicPr>
            <p:cNvPr id="31" name="Picture 4" descr="Puede ser un primer plano de 1 persona y anteojos">
              <a:extLst>
                <a:ext uri="{FF2B5EF4-FFF2-40B4-BE49-F238E27FC236}">
                  <a16:creationId xmlns:a16="http://schemas.microsoft.com/office/drawing/2014/main" id="{3F62F163-0A28-084E-952B-A67A0A2A0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585" y="2242827"/>
              <a:ext cx="1867366" cy="186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CD09A54-E536-874C-911A-491EFAD64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6520" y="2908299"/>
              <a:ext cx="1446735" cy="52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21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528A2-A4BF-45C0-B1DE-580C725C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Nuestro</a:t>
            </a:r>
            <a:r>
              <a:rPr lang="en-US" dirty="0"/>
              <a:t> Ethos</a:t>
            </a:r>
            <a:endParaRPr lang="es-MX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E9D0AFC-535C-2D44-B98A-351896303F72}"/>
              </a:ext>
            </a:extLst>
          </p:cNvPr>
          <p:cNvSpPr txBox="1"/>
          <p:nvPr/>
        </p:nvSpPr>
        <p:spPr>
          <a:xfrm>
            <a:off x="185396" y="3982530"/>
            <a:ext cx="21031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Aceleramos las nuevas formas de aprendizaje permanente para todos, incluyéndonos a nosotros mismos, con un enfoque impecable en nuestros clientes.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4CCEF4D-D695-C749-9C43-39AB7496F2E1}"/>
              </a:ext>
            </a:extLst>
          </p:cNvPr>
          <p:cNvSpPr txBox="1"/>
          <p:nvPr/>
        </p:nvSpPr>
        <p:spPr>
          <a:xfrm>
            <a:off x="9853397" y="3982530"/>
            <a:ext cx="21031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Nos apropiamos de todo lo que hacemos y nos tratamos con respeto mutuo. Somos transparentes porque vemos los problemas como oportunidades para mejorar. </a:t>
            </a:r>
            <a:endParaRPr lang="en-US" sz="1200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8C8F3DA-4462-DC49-B6F0-38D3C951C92C}"/>
              </a:ext>
            </a:extLst>
          </p:cNvPr>
          <p:cNvSpPr txBox="1"/>
          <p:nvPr/>
        </p:nvSpPr>
        <p:spPr>
          <a:xfrm>
            <a:off x="7531299" y="3982530"/>
            <a:ext cx="21031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Nuestro motor son las personas con diferentes pensamientos y experiencias. Colaboramos para crear un todo más fuerte, no fragmentado. 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67B918F-52F4-3043-894E-31657E848F6C}"/>
              </a:ext>
            </a:extLst>
          </p:cNvPr>
          <p:cNvSpPr txBox="1"/>
          <p:nvPr/>
        </p:nvSpPr>
        <p:spPr>
          <a:xfrm>
            <a:off x="2564237" y="3982530"/>
            <a:ext cx="21031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Cuestionamos la zona de confort y tomamos riesgos calculados para transformar la forma en la que el mundo aprende. Somos resilientes y audaces.</a:t>
            </a:r>
            <a:endParaRPr lang="en-US" sz="1200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6" name="Straight Connector 30">
            <a:extLst>
              <a:ext uri="{FF2B5EF4-FFF2-40B4-BE49-F238E27FC236}">
                <a16:creationId xmlns:a16="http://schemas.microsoft.com/office/drawing/2014/main" id="{98874D35-28F7-FA4B-B15F-C851B3DD4D16}"/>
              </a:ext>
            </a:extLst>
          </p:cNvPr>
          <p:cNvCxnSpPr>
            <a:cxnSpLocks/>
          </p:cNvCxnSpPr>
          <p:nvPr/>
        </p:nvCxnSpPr>
        <p:spPr>
          <a:xfrm>
            <a:off x="2421591" y="3195748"/>
            <a:ext cx="0" cy="281558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619468F8-32BE-0941-AE0F-F5E045A41705}"/>
              </a:ext>
            </a:extLst>
          </p:cNvPr>
          <p:cNvCxnSpPr>
            <a:cxnSpLocks/>
          </p:cNvCxnSpPr>
          <p:nvPr/>
        </p:nvCxnSpPr>
        <p:spPr>
          <a:xfrm>
            <a:off x="4942425" y="3195748"/>
            <a:ext cx="0" cy="281558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661944A7-BC61-9144-879C-76CEE9E60491}"/>
              </a:ext>
            </a:extLst>
          </p:cNvPr>
          <p:cNvCxnSpPr>
            <a:cxnSpLocks/>
          </p:cNvCxnSpPr>
          <p:nvPr/>
        </p:nvCxnSpPr>
        <p:spPr>
          <a:xfrm>
            <a:off x="7388844" y="3195748"/>
            <a:ext cx="0" cy="272245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8">
            <a:extLst>
              <a:ext uri="{FF2B5EF4-FFF2-40B4-BE49-F238E27FC236}">
                <a16:creationId xmlns:a16="http://schemas.microsoft.com/office/drawing/2014/main" id="{4BBEA734-17B8-4F3C-9708-B5EB1CABCF27}"/>
              </a:ext>
            </a:extLst>
          </p:cNvPr>
          <p:cNvSpPr txBox="1"/>
          <p:nvPr/>
        </p:nvSpPr>
        <p:spPr>
          <a:xfrm>
            <a:off x="5085070" y="3982530"/>
            <a:ext cx="21031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Desafía a los demás, desafíate a ti mismo. Siempre estamos mejorando buscando la mejor forma de que funcione lo que hacemos. Somos imparables.</a:t>
            </a:r>
          </a:p>
        </p:txBody>
      </p:sp>
      <p:cxnSp>
        <p:nvCxnSpPr>
          <p:cNvPr id="20" name="Straight Connector 39">
            <a:extLst>
              <a:ext uri="{FF2B5EF4-FFF2-40B4-BE49-F238E27FC236}">
                <a16:creationId xmlns:a16="http://schemas.microsoft.com/office/drawing/2014/main" id="{CCCE7290-7C78-4A54-926B-C649152455FF}"/>
              </a:ext>
            </a:extLst>
          </p:cNvPr>
          <p:cNvCxnSpPr>
            <a:cxnSpLocks/>
          </p:cNvCxnSpPr>
          <p:nvPr/>
        </p:nvCxnSpPr>
        <p:spPr>
          <a:xfrm>
            <a:off x="9777053" y="3124200"/>
            <a:ext cx="0" cy="279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1">
            <a:extLst>
              <a:ext uri="{FF2B5EF4-FFF2-40B4-BE49-F238E27FC236}">
                <a16:creationId xmlns:a16="http://schemas.microsoft.com/office/drawing/2014/main" id="{E2386507-5A33-43F3-8BB6-D598254F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927" y="2643213"/>
            <a:ext cx="1199682" cy="1199682"/>
          </a:xfrm>
          <a:prstGeom prst="rect">
            <a:avLst/>
          </a:prstGeom>
        </p:spPr>
      </p:pic>
      <p:pic>
        <p:nvPicPr>
          <p:cNvPr id="22" name="Picture 42">
            <a:extLst>
              <a:ext uri="{FF2B5EF4-FFF2-40B4-BE49-F238E27FC236}">
                <a16:creationId xmlns:a16="http://schemas.microsoft.com/office/drawing/2014/main" id="{5D513A60-9CCB-4E01-8C24-EFCAEFD7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15" y="2766704"/>
            <a:ext cx="1047646" cy="1047646"/>
          </a:xfrm>
          <a:prstGeom prst="rect">
            <a:avLst/>
          </a:prstGeom>
        </p:spPr>
      </p:pic>
      <p:pic>
        <p:nvPicPr>
          <p:cNvPr id="23" name="Picture 43">
            <a:extLst>
              <a:ext uri="{FF2B5EF4-FFF2-40B4-BE49-F238E27FC236}">
                <a16:creationId xmlns:a16="http://schemas.microsoft.com/office/drawing/2014/main" id="{8654651B-A493-42D3-9330-9F05CA9D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29" y="2664540"/>
            <a:ext cx="1143350" cy="1127687"/>
          </a:xfrm>
          <a:prstGeom prst="rect">
            <a:avLst/>
          </a:prstGeom>
        </p:spPr>
      </p:pic>
      <p:pic>
        <p:nvPicPr>
          <p:cNvPr id="24" name="Picture 32">
            <a:extLst>
              <a:ext uri="{FF2B5EF4-FFF2-40B4-BE49-F238E27FC236}">
                <a16:creationId xmlns:a16="http://schemas.microsoft.com/office/drawing/2014/main" id="{B324F108-0C26-453C-8F40-72915E268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9981" y="2784954"/>
            <a:ext cx="1047646" cy="1047646"/>
          </a:xfrm>
          <a:prstGeom prst="rect">
            <a:avLst/>
          </a:prstGeom>
        </p:spPr>
      </p:pic>
      <p:pic>
        <p:nvPicPr>
          <p:cNvPr id="25" name="Picture 45">
            <a:extLst>
              <a:ext uri="{FF2B5EF4-FFF2-40B4-BE49-F238E27FC236}">
                <a16:creationId xmlns:a16="http://schemas.microsoft.com/office/drawing/2014/main" id="{DCF46D1D-F30E-4614-9CE0-AE47C50FA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5116" y="2712849"/>
            <a:ext cx="1199682" cy="1199682"/>
          </a:xfrm>
          <a:prstGeom prst="rect">
            <a:avLst/>
          </a:prstGeom>
        </p:spPr>
      </p:pic>
      <p:sp>
        <p:nvSpPr>
          <p:cNvPr id="26" name="TextBox 46">
            <a:extLst>
              <a:ext uri="{FF2B5EF4-FFF2-40B4-BE49-F238E27FC236}">
                <a16:creationId xmlns:a16="http://schemas.microsoft.com/office/drawing/2014/main" id="{8AB20458-CAA2-495C-938B-A5D6D1888A42}"/>
              </a:ext>
            </a:extLst>
          </p:cNvPr>
          <p:cNvSpPr txBox="1"/>
          <p:nvPr/>
        </p:nvSpPr>
        <p:spPr>
          <a:xfrm>
            <a:off x="5085070" y="1936959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COLOCAR RETOS MÁS ALTOS</a:t>
            </a: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66210722-3BB3-4EF3-AC89-EA8C309C6C43}"/>
              </a:ext>
            </a:extLst>
          </p:cNvPr>
          <p:cNvSpPr txBox="1"/>
          <p:nvPr/>
        </p:nvSpPr>
        <p:spPr>
          <a:xfrm>
            <a:off x="246842" y="1954544"/>
            <a:ext cx="198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EL APRENDIZAJE ES LO PRIMERO</a:t>
            </a:r>
          </a:p>
        </p:txBody>
      </p:sp>
      <p:sp>
        <p:nvSpPr>
          <p:cNvPr id="28" name="TextBox 48">
            <a:extLst>
              <a:ext uri="{FF2B5EF4-FFF2-40B4-BE49-F238E27FC236}">
                <a16:creationId xmlns:a16="http://schemas.microsoft.com/office/drawing/2014/main" id="{C505E08F-E4AA-4401-9526-496C092D5B73}"/>
              </a:ext>
            </a:extLst>
          </p:cNvPr>
          <p:cNvSpPr txBox="1"/>
          <p:nvPr/>
        </p:nvSpPr>
        <p:spPr>
          <a:xfrm>
            <a:off x="7672649" y="1955923"/>
            <a:ext cx="18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HACER MÁS, JUNTOS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9B415B4F-73DC-44E1-9227-CB21F1A1769E}"/>
              </a:ext>
            </a:extLst>
          </p:cNvPr>
          <p:cNvSpPr txBox="1"/>
          <p:nvPr/>
        </p:nvSpPr>
        <p:spPr>
          <a:xfrm>
            <a:off x="2564237" y="1954545"/>
            <a:ext cx="228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ABRAZAR LO DESCONOCIDO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689A94DC-69F0-43FE-A47B-D5F889FBD43A}"/>
              </a:ext>
            </a:extLst>
          </p:cNvPr>
          <p:cNvSpPr txBox="1"/>
          <p:nvPr/>
        </p:nvSpPr>
        <p:spPr>
          <a:xfrm>
            <a:off x="10250302" y="1954545"/>
            <a:ext cx="130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056F5F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SER SINCERO</a:t>
            </a:r>
            <a:endParaRPr kumimoji="0" lang="es-ES" sz="1600" b="1" i="0" u="none" strike="noStrike" kern="1200" cap="none" spc="0" normalizeH="0" baseline="0" dirty="0">
              <a:ln>
                <a:noFill/>
              </a:ln>
              <a:solidFill>
                <a:srgbClr val="056F5F"/>
              </a:solidFill>
              <a:effectLst/>
              <a:uLnTx/>
              <a:uFillTx/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8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8BDF-2C96-5A4F-81E7-5C3CCC24BC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/>
              <a:t>Viviendo nuestro Ethos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605-6953-B047-A01F-C76DFE1093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373" y="1425965"/>
            <a:ext cx="12192000" cy="457200"/>
          </a:xfrm>
        </p:spPr>
        <p:txBody>
          <a:bodyPr/>
          <a:lstStyle/>
          <a:p>
            <a:pPr algn="ctr"/>
            <a:r>
              <a:rPr lang="es-MX" sz="2800" dirty="0">
                <a:solidFill>
                  <a:schemeClr val="tx1"/>
                </a:solidFill>
              </a:rPr>
              <a:t>¿Cuál es tu Ethos preferido o con el que más te identificas?</a:t>
            </a:r>
          </a:p>
        </p:txBody>
      </p:sp>
      <p:pic>
        <p:nvPicPr>
          <p:cNvPr id="14" name="Picture 41">
            <a:extLst>
              <a:ext uri="{FF2B5EF4-FFF2-40B4-BE49-F238E27FC236}">
                <a16:creationId xmlns:a16="http://schemas.microsoft.com/office/drawing/2014/main" id="{0D398381-8C99-8246-8C0A-7A69F1A92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715" y="3440309"/>
            <a:ext cx="1199682" cy="1199682"/>
          </a:xfrm>
          <a:prstGeom prst="rect">
            <a:avLst/>
          </a:prstGeom>
        </p:spPr>
      </p:pic>
      <p:pic>
        <p:nvPicPr>
          <p:cNvPr id="15" name="Picture 42">
            <a:extLst>
              <a:ext uri="{FF2B5EF4-FFF2-40B4-BE49-F238E27FC236}">
                <a16:creationId xmlns:a16="http://schemas.microsoft.com/office/drawing/2014/main" id="{9B9AC22A-7D0F-CD42-BF4E-5BD69F2EA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03" y="3563800"/>
            <a:ext cx="1047646" cy="1047646"/>
          </a:xfrm>
          <a:prstGeom prst="rect">
            <a:avLst/>
          </a:prstGeom>
        </p:spPr>
      </p:pic>
      <p:pic>
        <p:nvPicPr>
          <p:cNvPr id="16" name="Picture 43">
            <a:extLst>
              <a:ext uri="{FF2B5EF4-FFF2-40B4-BE49-F238E27FC236}">
                <a16:creationId xmlns:a16="http://schemas.microsoft.com/office/drawing/2014/main" id="{F40739F7-5225-414C-B0E4-8C09FE8AF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212" y="3429000"/>
            <a:ext cx="1143350" cy="1127687"/>
          </a:xfrm>
          <a:prstGeom prst="rect">
            <a:avLst/>
          </a:prstGeom>
        </p:spPr>
      </p:pic>
      <p:pic>
        <p:nvPicPr>
          <p:cNvPr id="17" name="Picture 32">
            <a:extLst>
              <a:ext uri="{FF2B5EF4-FFF2-40B4-BE49-F238E27FC236}">
                <a16:creationId xmlns:a16="http://schemas.microsoft.com/office/drawing/2014/main" id="{A5CF2B2B-872E-AB4C-A8FC-D924DFAEC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2769" y="3582050"/>
            <a:ext cx="1047646" cy="1047646"/>
          </a:xfrm>
          <a:prstGeom prst="rect">
            <a:avLst/>
          </a:prstGeom>
        </p:spPr>
      </p:pic>
      <p:pic>
        <p:nvPicPr>
          <p:cNvPr id="18" name="Picture 45">
            <a:extLst>
              <a:ext uri="{FF2B5EF4-FFF2-40B4-BE49-F238E27FC236}">
                <a16:creationId xmlns:a16="http://schemas.microsoft.com/office/drawing/2014/main" id="{6314AC01-5360-2640-8268-47572D0B2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7904" y="3509945"/>
            <a:ext cx="1199682" cy="1199682"/>
          </a:xfrm>
          <a:prstGeom prst="rect">
            <a:avLst/>
          </a:prstGeom>
        </p:spPr>
      </p:pic>
      <p:sp>
        <p:nvSpPr>
          <p:cNvPr id="19" name="TextBox 46">
            <a:extLst>
              <a:ext uri="{FF2B5EF4-FFF2-40B4-BE49-F238E27FC236}">
                <a16:creationId xmlns:a16="http://schemas.microsoft.com/office/drawing/2014/main" id="{8F9D083B-D627-D44E-B332-040BB229C468}"/>
              </a:ext>
            </a:extLst>
          </p:cNvPr>
          <p:cNvSpPr txBox="1"/>
          <p:nvPr/>
        </p:nvSpPr>
        <p:spPr>
          <a:xfrm>
            <a:off x="5074324" y="2751641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COLOCAR RETOS MÁS ALTOS</a:t>
            </a: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BF112A58-BEA4-0644-A42E-77CDEB80B5A3}"/>
              </a:ext>
            </a:extLst>
          </p:cNvPr>
          <p:cNvSpPr txBox="1"/>
          <p:nvPr/>
        </p:nvSpPr>
        <p:spPr>
          <a:xfrm>
            <a:off x="331076" y="2609312"/>
            <a:ext cx="1870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EL APRENDIZAJE ES LO PRIMERO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8B1A5E10-B794-3D40-97FF-CEF3559997A7}"/>
              </a:ext>
            </a:extLst>
          </p:cNvPr>
          <p:cNvSpPr txBox="1"/>
          <p:nvPr/>
        </p:nvSpPr>
        <p:spPr>
          <a:xfrm>
            <a:off x="7695437" y="2753019"/>
            <a:ext cx="18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HACER MÁS, JUNTOS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095DBFC0-C5E8-3F4A-85FF-FB402930231F}"/>
              </a:ext>
            </a:extLst>
          </p:cNvPr>
          <p:cNvSpPr txBox="1"/>
          <p:nvPr/>
        </p:nvSpPr>
        <p:spPr>
          <a:xfrm>
            <a:off x="2587025" y="2751641"/>
            <a:ext cx="228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ABRAZAR LO DESCONOCIDO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681FA010-3E7C-FE43-94EA-521BD7A5A53B}"/>
              </a:ext>
            </a:extLst>
          </p:cNvPr>
          <p:cNvSpPr txBox="1"/>
          <p:nvPr/>
        </p:nvSpPr>
        <p:spPr>
          <a:xfrm>
            <a:off x="10273090" y="2751641"/>
            <a:ext cx="130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056F5F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SER SINCERO</a:t>
            </a:r>
            <a:endParaRPr kumimoji="0" lang="es-ES" sz="1600" b="1" i="0" u="none" strike="noStrike" kern="1200" cap="none" spc="0" normalizeH="0" baseline="0" dirty="0">
              <a:ln>
                <a:noFill/>
              </a:ln>
              <a:solidFill>
                <a:srgbClr val="056F5F"/>
              </a:solidFill>
              <a:effectLst/>
              <a:uLnTx/>
              <a:uFillTx/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7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8BDF-2C96-5A4F-81E7-5C3CCC24BC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62270"/>
            <a:ext cx="5987845" cy="457200"/>
          </a:xfrm>
        </p:spPr>
        <p:txBody>
          <a:bodyPr/>
          <a:lstStyle/>
          <a:p>
            <a:r>
              <a:rPr lang="es-ES" dirty="0"/>
              <a:t>¡Nuestro Ethos en acción!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605-6953-B047-A01F-C76DFE1093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33131"/>
            <a:ext cx="8019265" cy="457200"/>
          </a:xfrm>
        </p:spPr>
        <p:txBody>
          <a:bodyPr/>
          <a:lstStyle/>
          <a:p>
            <a:r>
              <a:rPr lang="es-ES" dirty="0"/>
              <a:t>¿Cómo vivimos nuestro Ethos en el día a día?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D0AFC-535C-2D44-B98A-351896303F72}"/>
              </a:ext>
            </a:extLst>
          </p:cNvPr>
          <p:cNvSpPr txBox="1"/>
          <p:nvPr/>
        </p:nvSpPr>
        <p:spPr>
          <a:xfrm>
            <a:off x="324440" y="4427099"/>
            <a:ext cx="2095642" cy="1266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0000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Nuestro futuro depende de los alumnos porque...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solidFill>
                <a:srgbClr val="000000"/>
              </a:solidFill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0000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¿Cómo puedo centrarme en aprender y crecer cada día?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CEF4D-D695-C749-9C43-39AB7496F2E1}"/>
              </a:ext>
            </a:extLst>
          </p:cNvPr>
          <p:cNvSpPr txBox="1"/>
          <p:nvPr/>
        </p:nvSpPr>
        <p:spPr>
          <a:xfrm>
            <a:off x="9846941" y="4427099"/>
            <a:ext cx="2103120" cy="1007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He tomado algunas acciones para mejorar mis resultados considerando la retroalimentación de ....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8F3DA-4462-DC49-B6F0-38D3C951C92C}"/>
              </a:ext>
            </a:extLst>
          </p:cNvPr>
          <p:cNvSpPr txBox="1"/>
          <p:nvPr/>
        </p:nvSpPr>
        <p:spPr>
          <a:xfrm>
            <a:off x="7252310" y="4432297"/>
            <a:ext cx="2384562" cy="74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0000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Sin un equipo de trabajo 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0000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nunca habría sido capaz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rgbClr val="000000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de lograr...</a:t>
            </a:r>
            <a:endParaRPr lang="en-US" sz="1200" dirty="0">
              <a:solidFill>
                <a:srgbClr val="000000"/>
              </a:solidFill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B918F-52F4-3043-894E-31657E848F6C}"/>
              </a:ext>
            </a:extLst>
          </p:cNvPr>
          <p:cNvSpPr txBox="1"/>
          <p:nvPr/>
        </p:nvSpPr>
        <p:spPr>
          <a:xfrm>
            <a:off x="2729350" y="4427099"/>
            <a:ext cx="2103120" cy="232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rgbClr val="000000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Tomo riesgos cuando….</a:t>
            </a:r>
            <a:endParaRPr kumimoji="0" lang="es-MX" sz="12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874D35-28F7-FA4B-B15F-C851B3DD4D16}"/>
              </a:ext>
            </a:extLst>
          </p:cNvPr>
          <p:cNvCxnSpPr>
            <a:cxnSpLocks/>
          </p:cNvCxnSpPr>
          <p:nvPr/>
        </p:nvCxnSpPr>
        <p:spPr>
          <a:xfrm>
            <a:off x="2640508" y="2591119"/>
            <a:ext cx="0" cy="32337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BBEA734-17B8-4F3C-9708-B5EB1CABCF27}"/>
              </a:ext>
            </a:extLst>
          </p:cNvPr>
          <p:cNvSpPr txBox="1"/>
          <p:nvPr/>
        </p:nvSpPr>
        <p:spPr>
          <a:xfrm>
            <a:off x="4952627" y="4432093"/>
            <a:ext cx="2103120" cy="490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Si pudiera desafiar una cosa, lo haría...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2F5C3-47A1-4572-A5B3-8D4ECC5FB42A}"/>
              </a:ext>
            </a:extLst>
          </p:cNvPr>
          <p:cNvSpPr txBox="1"/>
          <p:nvPr/>
        </p:nvSpPr>
        <p:spPr>
          <a:xfrm>
            <a:off x="0" y="164662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Work Sans" pitchFamily="2" charset="0"/>
              </a:rPr>
              <a:t>En tu grupo de trabajo responde a estas preguntas.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367792-E15D-436D-9AF8-DC1EF3B4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65" y="3322495"/>
            <a:ext cx="896942" cy="8969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3C898C-0CE0-4F95-987F-96321ECFE7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90" y="3540482"/>
            <a:ext cx="678955" cy="678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9693D3-4BC3-426B-B554-90731C776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858" y="3370129"/>
            <a:ext cx="861104" cy="849308"/>
          </a:xfrm>
          <a:prstGeom prst="rect">
            <a:avLst/>
          </a:prstGeom>
        </p:spPr>
      </p:pic>
      <p:pic>
        <p:nvPicPr>
          <p:cNvPr id="29" name="Picture 32">
            <a:extLst>
              <a:ext uri="{FF2B5EF4-FFF2-40B4-BE49-F238E27FC236}">
                <a16:creationId xmlns:a16="http://schemas.microsoft.com/office/drawing/2014/main" id="{F1507B0F-C5E4-49F3-9B75-81DEC5E4E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6536" y="3478459"/>
            <a:ext cx="740978" cy="7409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A24BCE-DDFF-46CC-91C2-4E01FAD0F9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061" y="3441951"/>
            <a:ext cx="777486" cy="777486"/>
          </a:xfrm>
          <a:prstGeom prst="rect">
            <a:avLst/>
          </a:prstGeom>
        </p:spPr>
      </p:pic>
      <p:sp>
        <p:nvSpPr>
          <p:cNvPr id="41" name="TextBox 46">
            <a:extLst>
              <a:ext uri="{FF2B5EF4-FFF2-40B4-BE49-F238E27FC236}">
                <a16:creationId xmlns:a16="http://schemas.microsoft.com/office/drawing/2014/main" id="{F9BC90B0-232F-4258-93E8-99259B58390D}"/>
              </a:ext>
            </a:extLst>
          </p:cNvPr>
          <p:cNvSpPr txBox="1"/>
          <p:nvPr/>
        </p:nvSpPr>
        <p:spPr>
          <a:xfrm>
            <a:off x="5099037" y="2673996"/>
            <a:ext cx="180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Colocar retos más altos</a:t>
            </a:r>
          </a:p>
        </p:txBody>
      </p:sp>
      <p:sp>
        <p:nvSpPr>
          <p:cNvPr id="42" name="TextBox 47">
            <a:extLst>
              <a:ext uri="{FF2B5EF4-FFF2-40B4-BE49-F238E27FC236}">
                <a16:creationId xmlns:a16="http://schemas.microsoft.com/office/drawing/2014/main" id="{8A808CA4-1217-463B-8DDF-2B76552FDE9B}"/>
              </a:ext>
            </a:extLst>
          </p:cNvPr>
          <p:cNvSpPr txBox="1"/>
          <p:nvPr/>
        </p:nvSpPr>
        <p:spPr>
          <a:xfrm>
            <a:off x="436913" y="2673996"/>
            <a:ext cx="187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El aprendizaje es lo primero</a:t>
            </a:r>
          </a:p>
        </p:txBody>
      </p:sp>
      <p:sp>
        <p:nvSpPr>
          <p:cNvPr id="43" name="TextBox 48">
            <a:extLst>
              <a:ext uri="{FF2B5EF4-FFF2-40B4-BE49-F238E27FC236}">
                <a16:creationId xmlns:a16="http://schemas.microsoft.com/office/drawing/2014/main" id="{DA0D5096-57A3-431B-B2B6-357CD1ED6A2C}"/>
              </a:ext>
            </a:extLst>
          </p:cNvPr>
          <p:cNvSpPr txBox="1"/>
          <p:nvPr/>
        </p:nvSpPr>
        <p:spPr>
          <a:xfrm>
            <a:off x="7474575" y="2673996"/>
            <a:ext cx="18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Hacer más, juntos</a:t>
            </a:r>
          </a:p>
        </p:txBody>
      </p:sp>
      <p:sp>
        <p:nvSpPr>
          <p:cNvPr id="45" name="TextBox 50">
            <a:extLst>
              <a:ext uri="{FF2B5EF4-FFF2-40B4-BE49-F238E27FC236}">
                <a16:creationId xmlns:a16="http://schemas.microsoft.com/office/drawing/2014/main" id="{D5DD87B9-4749-4543-A086-0DDD655A35D7}"/>
              </a:ext>
            </a:extLst>
          </p:cNvPr>
          <p:cNvSpPr txBox="1"/>
          <p:nvPr/>
        </p:nvSpPr>
        <p:spPr>
          <a:xfrm>
            <a:off x="10243846" y="2673996"/>
            <a:ext cx="130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>
                <a:solidFill>
                  <a:srgbClr val="056F5F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Ser sincero</a:t>
            </a:r>
            <a:endParaRPr kumimoji="0" lang="es-ES" sz="1600" b="1" i="0" u="none" strike="noStrike" kern="1200" cap="none" spc="0" normalizeH="0" baseline="0">
              <a:ln>
                <a:noFill/>
              </a:ln>
              <a:solidFill>
                <a:srgbClr val="056F5F"/>
              </a:solidFill>
              <a:effectLst/>
              <a:uLnTx/>
              <a:uFillTx/>
              <a:latin typeface="Work Sans" pitchFamily="2" charset="77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149AE0-B697-42DE-AE33-5414CD49EF03}"/>
              </a:ext>
            </a:extLst>
          </p:cNvPr>
          <p:cNvSpPr txBox="1"/>
          <p:nvPr/>
        </p:nvSpPr>
        <p:spPr>
          <a:xfrm>
            <a:off x="2638625" y="2673996"/>
            <a:ext cx="228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Abrazar lo desconocido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459B6E-A0B6-2540-B498-A9E2A51A3986}"/>
              </a:ext>
            </a:extLst>
          </p:cNvPr>
          <p:cNvCxnSpPr>
            <a:cxnSpLocks/>
          </p:cNvCxnSpPr>
          <p:nvPr/>
        </p:nvCxnSpPr>
        <p:spPr>
          <a:xfrm>
            <a:off x="4889750" y="2591119"/>
            <a:ext cx="0" cy="32337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B00358-A08A-8848-8953-B818BBDF29C5}"/>
              </a:ext>
            </a:extLst>
          </p:cNvPr>
          <p:cNvCxnSpPr>
            <a:cxnSpLocks/>
          </p:cNvCxnSpPr>
          <p:nvPr/>
        </p:nvCxnSpPr>
        <p:spPr>
          <a:xfrm>
            <a:off x="7181677" y="2602562"/>
            <a:ext cx="0" cy="32337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578E32-4482-A946-A97E-06634E2A2614}"/>
              </a:ext>
            </a:extLst>
          </p:cNvPr>
          <p:cNvCxnSpPr>
            <a:cxnSpLocks/>
          </p:cNvCxnSpPr>
          <p:nvPr/>
        </p:nvCxnSpPr>
        <p:spPr>
          <a:xfrm>
            <a:off x="9626066" y="2602562"/>
            <a:ext cx="0" cy="32337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4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8BDF-2C96-5A4F-81E7-5C3CCC24BC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62270"/>
            <a:ext cx="11582400" cy="457200"/>
          </a:xfrm>
        </p:spPr>
        <p:txBody>
          <a:bodyPr/>
          <a:lstStyle/>
          <a:p>
            <a:r>
              <a:rPr lang="es-ES"/>
              <a:t>El desafío del Ethos (valores)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605-6953-B047-A01F-C76DFE1093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033131"/>
            <a:ext cx="11582400" cy="457200"/>
          </a:xfrm>
        </p:spPr>
        <p:txBody>
          <a:bodyPr/>
          <a:lstStyle/>
          <a:p>
            <a:r>
              <a:rPr lang="es-MX" dirty="0"/>
              <a:t>Vamos a crear un ACRÓNIMO para recordar los 5 ethos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2F5C3-47A1-4572-A5B3-8D4ECC5FB42A}"/>
              </a:ext>
            </a:extLst>
          </p:cNvPr>
          <p:cNvSpPr txBox="1"/>
          <p:nvPr/>
        </p:nvSpPr>
        <p:spPr>
          <a:xfrm>
            <a:off x="869166" y="1999347"/>
            <a:ext cx="10453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Work Sans" pitchFamily="2" charset="0"/>
              </a:rPr>
              <a:t>Asigna una palabra o frase corta que describe cada ethos: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13E506-128A-9540-8717-5C1C051FF8F7}"/>
              </a:ext>
            </a:extLst>
          </p:cNvPr>
          <p:cNvGrpSpPr/>
          <p:nvPr/>
        </p:nvGrpSpPr>
        <p:grpSpPr>
          <a:xfrm>
            <a:off x="1773467" y="2866352"/>
            <a:ext cx="8035465" cy="1794596"/>
            <a:chOff x="1813277" y="2517114"/>
            <a:chExt cx="8035465" cy="179459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874D35-28F7-FA4B-B15F-C851B3DD4D16}"/>
                </a:ext>
              </a:extLst>
            </p:cNvPr>
            <p:cNvCxnSpPr>
              <a:cxnSpLocks/>
            </p:cNvCxnSpPr>
            <p:nvPr/>
          </p:nvCxnSpPr>
          <p:spPr>
            <a:xfrm>
              <a:off x="3683974" y="2528575"/>
              <a:ext cx="0" cy="174571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367792-E15D-436D-9AF8-DC1EF3B45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7114" y="3414768"/>
              <a:ext cx="808133" cy="89694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53C898C-0CE0-4F95-987F-96321ECFE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2936" y="3451994"/>
              <a:ext cx="678955" cy="6789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99693D3-4BC3-426B-B554-90731C776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8240" y="3281641"/>
              <a:ext cx="861104" cy="849308"/>
            </a:xfrm>
            <a:prstGeom prst="rect">
              <a:avLst/>
            </a:prstGeom>
          </p:spPr>
        </p:pic>
        <p:pic>
          <p:nvPicPr>
            <p:cNvPr id="29" name="Picture 32">
              <a:extLst>
                <a:ext uri="{FF2B5EF4-FFF2-40B4-BE49-F238E27FC236}">
                  <a16:creationId xmlns:a16="http://schemas.microsoft.com/office/drawing/2014/main" id="{F1507B0F-C5E4-49F3-9B75-81DEC5E4E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78136" y="3389971"/>
              <a:ext cx="740978" cy="74097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8A24BCE-DDFF-46CC-91C2-4E01FAD0F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3393" y="3353463"/>
              <a:ext cx="754867" cy="77748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1DB7ED-B5B2-4FAE-8AB6-E5A7E6FF9929}"/>
                </a:ext>
              </a:extLst>
            </p:cNvPr>
            <p:cNvSpPr txBox="1"/>
            <p:nvPr/>
          </p:nvSpPr>
          <p:spPr>
            <a:xfrm>
              <a:off x="5491240" y="2694704"/>
              <a:ext cx="167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>
                  <a:ln>
                    <a:noFill/>
                  </a:ln>
                  <a:solidFill>
                    <a:srgbClr val="056F5F"/>
                  </a:solidFill>
                  <a:effectLst/>
                  <a:uLnTx/>
                  <a:uFillTx/>
                  <a:latin typeface="Work Sans" pitchFamily="2" charset="77"/>
                  <a:ea typeface="Open Sans" panose="020B0606030504020204" pitchFamily="34" charset="0"/>
                  <a:cs typeface="Calibri" panose="020F0502020204030204" pitchFamily="34" charset="0"/>
                </a:rPr>
                <a:t>Colocar retos más altos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B7862-AAE5-4CE4-84B2-73EACA037A03}"/>
                </a:ext>
              </a:extLst>
            </p:cNvPr>
            <p:cNvSpPr txBox="1"/>
            <p:nvPr/>
          </p:nvSpPr>
          <p:spPr>
            <a:xfrm>
              <a:off x="1813277" y="2694704"/>
              <a:ext cx="1870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>
                  <a:ln>
                    <a:noFill/>
                  </a:ln>
                  <a:solidFill>
                    <a:srgbClr val="056F5F"/>
                  </a:solidFill>
                  <a:effectLst/>
                  <a:uLnTx/>
                  <a:uFillTx/>
                  <a:latin typeface="Work Sans" pitchFamily="2" charset="77"/>
                  <a:ea typeface="Open Sans" panose="020B0606030504020204" pitchFamily="34" charset="0"/>
                  <a:cs typeface="Calibri" panose="020F0502020204030204" pitchFamily="34" charset="0"/>
                </a:rPr>
                <a:t>El aprendizaje es lo primero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9C4E533-8692-453A-A420-32673460FA03}"/>
                </a:ext>
              </a:extLst>
            </p:cNvPr>
            <p:cNvSpPr txBox="1"/>
            <p:nvPr/>
          </p:nvSpPr>
          <p:spPr>
            <a:xfrm>
              <a:off x="7287871" y="2694704"/>
              <a:ext cx="138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>
                  <a:ln>
                    <a:noFill/>
                  </a:ln>
                  <a:solidFill>
                    <a:srgbClr val="056F5F"/>
                  </a:solidFill>
                  <a:effectLst/>
                  <a:uLnTx/>
                  <a:uFillTx/>
                  <a:latin typeface="Work Sans" pitchFamily="2" charset="77"/>
                  <a:ea typeface="Open Sans" panose="020B0606030504020204" pitchFamily="34" charset="0"/>
                  <a:cs typeface="Calibri" panose="020F0502020204030204" pitchFamily="34" charset="0"/>
                </a:rPr>
                <a:t>Hacer más, juntos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AAC3B9-86FA-4880-8F94-1F43FD9BE2EE}"/>
                </a:ext>
              </a:extLst>
            </p:cNvPr>
            <p:cNvSpPr txBox="1"/>
            <p:nvPr/>
          </p:nvSpPr>
          <p:spPr>
            <a:xfrm>
              <a:off x="3819240" y="2701517"/>
              <a:ext cx="1539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>
                  <a:ln>
                    <a:noFill/>
                  </a:ln>
                  <a:solidFill>
                    <a:srgbClr val="056F5F"/>
                  </a:solidFill>
                  <a:effectLst/>
                  <a:uLnTx/>
                  <a:uFillTx/>
                  <a:latin typeface="Work Sans" pitchFamily="2" charset="77"/>
                  <a:ea typeface="Open Sans" panose="020B0606030504020204" pitchFamily="34" charset="0"/>
                  <a:cs typeface="Calibri" panose="020F0502020204030204" pitchFamily="34" charset="0"/>
                </a:rPr>
                <a:t>Abrazar lo desconocido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F52C9F-335D-4790-AF77-44998EC0B8B8}"/>
                </a:ext>
              </a:extLst>
            </p:cNvPr>
            <p:cNvSpPr txBox="1"/>
            <p:nvPr/>
          </p:nvSpPr>
          <p:spPr>
            <a:xfrm>
              <a:off x="8877661" y="2694704"/>
              <a:ext cx="971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>
                  <a:ln>
                    <a:noFill/>
                  </a:ln>
                  <a:solidFill>
                    <a:srgbClr val="056F5F"/>
                  </a:solidFill>
                  <a:effectLst/>
                  <a:uLnTx/>
                  <a:uFillTx/>
                  <a:latin typeface="Work Sans" pitchFamily="2" charset="77"/>
                  <a:ea typeface="Open Sans" panose="020B0606030504020204" pitchFamily="34" charset="0"/>
                  <a:cs typeface="Calibri" panose="020F0502020204030204" pitchFamily="34" charset="0"/>
                </a:rPr>
                <a:t>Ser sincero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D488E9-CFDE-4783-97AF-89B6F29DDC68}"/>
                </a:ext>
              </a:extLst>
            </p:cNvPr>
            <p:cNvCxnSpPr>
              <a:cxnSpLocks/>
            </p:cNvCxnSpPr>
            <p:nvPr/>
          </p:nvCxnSpPr>
          <p:spPr>
            <a:xfrm>
              <a:off x="5483636" y="2539197"/>
              <a:ext cx="0" cy="174571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868FBCE-65DB-41FA-8FC9-589BB063341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754" y="2517114"/>
              <a:ext cx="0" cy="174571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2BBCCB-D804-4374-8484-79C438969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56663" y="2539197"/>
              <a:ext cx="0" cy="174571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FCA9977-8774-4F0E-BCFA-B14DD3F8639F}"/>
              </a:ext>
            </a:extLst>
          </p:cNvPr>
          <p:cNvSpPr txBox="1"/>
          <p:nvPr/>
        </p:nvSpPr>
        <p:spPr>
          <a:xfrm>
            <a:off x="869167" y="5180479"/>
            <a:ext cx="10453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Work Sans" pitchFamily="2" charset="0"/>
              </a:rPr>
              <a:t>Utilizando la primera letra de cada palabra/frase, </a:t>
            </a:r>
          </a:p>
          <a:p>
            <a:pPr algn="ctr"/>
            <a:r>
              <a:rPr lang="es-MX" sz="2000" dirty="0">
                <a:latin typeface="Work Sans" pitchFamily="2" charset="0"/>
              </a:rPr>
              <a:t>crea un acrónimo para representar los valores de Cengage</a:t>
            </a:r>
          </a:p>
        </p:txBody>
      </p:sp>
    </p:spTree>
    <p:extLst>
      <p:ext uri="{BB962C8B-B14F-4D97-AF65-F5344CB8AC3E}">
        <p14:creationId xmlns:p14="http://schemas.microsoft.com/office/powerpoint/2010/main" val="391726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E87703-D7E8-F44A-8BBC-73AC2700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¿Cómo aplicamos el Ethos en el día a día en RRHH?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50095-EF4E-B94C-96CC-F4BD52ACC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z="1800" dirty="0"/>
              <a:t>Múltiples programas, herramientas e iniciativas en todas las fases del ciclo de vida del empleado</a:t>
            </a:r>
            <a:endParaRPr lang="en-US" sz="1800" dirty="0"/>
          </a:p>
        </p:txBody>
      </p:sp>
      <p:graphicFrame>
        <p:nvGraphicFramePr>
          <p:cNvPr id="5" name="Google Shape;297;p42">
            <a:extLst>
              <a:ext uri="{FF2B5EF4-FFF2-40B4-BE49-F238E27FC236}">
                <a16:creationId xmlns:a16="http://schemas.microsoft.com/office/drawing/2014/main" id="{D39667DE-49D4-3B43-A9A8-BE7ABCCB7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840198"/>
              </p:ext>
            </p:extLst>
          </p:nvPr>
        </p:nvGraphicFramePr>
        <p:xfrm>
          <a:off x="489097" y="1774386"/>
          <a:ext cx="11277600" cy="40742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061">
                  <a:extLst>
                    <a:ext uri="{9D8B030D-6E8A-4147-A177-3AD203B41FA5}">
                      <a16:colId xmlns:a16="http://schemas.microsoft.com/office/drawing/2014/main" val="2831126844"/>
                    </a:ext>
                  </a:extLst>
                </a:gridCol>
              </a:tblGrid>
              <a:tr h="3860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Programa general</a:t>
                      </a:r>
                      <a:endParaRPr sz="16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6F5F"/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Propuesta de valor para los empleados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Comunicación interna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Atracción de Talento</a:t>
                      </a:r>
                      <a:endParaRPr sz="16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Descripciones de puesto</a:t>
                      </a:r>
                      <a:endParaRPr sz="16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Plantillas de comunicación</a:t>
                      </a:r>
                    </a:p>
                    <a:p>
                      <a:pPr marL="165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Herramientas para reclutamiento</a:t>
                      </a:r>
                      <a:endParaRPr lang="en-US" sz="16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Integración</a:t>
                      </a:r>
                      <a:endParaRPr sz="16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6F5F"/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Curso de inducción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Políticas de RRHH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Día a Día</a:t>
                      </a:r>
                      <a:endParaRPr sz="16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Diseño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 de nuestra oficina</a:t>
                      </a:r>
                    </a:p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Nivelaciones</a:t>
                      </a:r>
                      <a:endParaRPr sz="16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Sitio Web: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Professional Development</a:t>
                      </a:r>
                    </a:p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Talleres de fundamentos de liderazgo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Desempeño</a:t>
                      </a:r>
                      <a:endParaRPr sz="16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6F5F"/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Creación de objetivos para todos 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Nuestro esquema de compensación 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2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Reconocimiento</a:t>
                      </a:r>
                      <a:endParaRPr sz="16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Elevate</a:t>
                      </a:r>
                    </a:p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·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Programas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 de cada </a:t>
                      </a:r>
                      <a:r>
                        <a:rPr lang="en" sz="1600" dirty="0" err="1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unidad</a:t>
                      </a: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 </a:t>
                      </a:r>
                      <a:b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</a:br>
                      <a:r>
                        <a:rPr lang="en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  de negocio</a:t>
                      </a:r>
                      <a:endParaRPr sz="16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000"/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Círculo de excelencia </a:t>
                      </a:r>
                      <a:br>
                        <a:rPr lang="es-ES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</a:br>
                      <a:r>
                        <a:rPr lang="es-ES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(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Circle of excellence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latin typeface="Work Sans" pitchFamily="2" charset="77"/>
                        </a:rPr>
                        <a:t>)</a:t>
                      </a:r>
                      <a:endParaRPr sz="1600" dirty="0">
                        <a:solidFill>
                          <a:schemeClr val="tx1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6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99741-7164-5E44-81BE-FE652037DF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3100" y="407704"/>
            <a:ext cx="8305800" cy="132506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56F5F"/>
                </a:solidFill>
              </a:rPr>
              <a:t>Nuestra </a:t>
            </a:r>
            <a:r>
              <a:rPr lang="es-ES" dirty="0">
                <a:solidFill>
                  <a:srgbClr val="056F5F"/>
                </a:solidFill>
              </a:rPr>
              <a:t>Cultura</a:t>
            </a:r>
            <a:r>
              <a:rPr lang="en-US" dirty="0">
                <a:solidFill>
                  <a:srgbClr val="056F5F"/>
                </a:solidFill>
              </a:rPr>
              <a:t> Cengage</a:t>
            </a:r>
          </a:p>
          <a:p>
            <a:pPr algn="ctr"/>
            <a:r>
              <a:rPr lang="es-ES" sz="3600" b="0" dirty="0">
                <a:solidFill>
                  <a:schemeClr val="bg1"/>
                </a:solidFill>
              </a:rPr>
              <a:t>¡Muchas Gracias!</a:t>
            </a:r>
            <a:endParaRPr lang="es-CO" sz="2400" b="0" dirty="0">
              <a:solidFill>
                <a:schemeClr val="bg1"/>
              </a:solidFill>
            </a:endParaRPr>
          </a:p>
        </p:txBody>
      </p:sp>
      <p:pic>
        <p:nvPicPr>
          <p:cNvPr id="6" name="Picture 5" descr="Close-up of people shaking hands&#10;&#10;Description automatically generated">
            <a:extLst>
              <a:ext uri="{FF2B5EF4-FFF2-40B4-BE49-F238E27FC236}">
                <a16:creationId xmlns:a16="http://schemas.microsoft.com/office/drawing/2014/main" id="{9791C518-0D39-544D-83D7-F37660160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94271"/>
            <a:ext cx="12192000" cy="47637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F79190-BA81-D945-9058-4911CBE5A63C}"/>
              </a:ext>
            </a:extLst>
          </p:cNvPr>
          <p:cNvSpPr/>
          <p:nvPr/>
        </p:nvSpPr>
        <p:spPr>
          <a:xfrm>
            <a:off x="2" y="2051719"/>
            <a:ext cx="12191998" cy="113307"/>
          </a:xfrm>
          <a:prstGeom prst="rect">
            <a:avLst/>
          </a:prstGeom>
          <a:solidFill>
            <a:srgbClr val="056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2AA664E-2E85-144E-A5FC-974A8A6C2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04" y="5911550"/>
            <a:ext cx="1943100" cy="9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E266DF1-6397-D548-8D07-80BE56DA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3"/>
          <a:stretch/>
        </p:blipFill>
        <p:spPr>
          <a:xfrm>
            <a:off x="-1" y="2165025"/>
            <a:ext cx="12330545" cy="473880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99741-7164-5E44-81BE-FE652037DF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3100" y="407704"/>
            <a:ext cx="8305800" cy="132506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56F5F"/>
                </a:solidFill>
              </a:rPr>
              <a:t>Nuestra </a:t>
            </a:r>
            <a:r>
              <a:rPr lang="es-ES" dirty="0">
                <a:solidFill>
                  <a:srgbClr val="056F5F"/>
                </a:solidFill>
              </a:rPr>
              <a:t>Cultura</a:t>
            </a:r>
            <a:r>
              <a:rPr lang="en-US" dirty="0">
                <a:solidFill>
                  <a:srgbClr val="056F5F"/>
                </a:solidFill>
              </a:rPr>
              <a:t> Cengage</a:t>
            </a:r>
          </a:p>
          <a:p>
            <a:pPr algn="ctr"/>
            <a:r>
              <a:rPr lang="es-ES" sz="3600" b="0" dirty="0">
                <a:solidFill>
                  <a:schemeClr val="bg1"/>
                </a:solidFill>
              </a:rPr>
              <a:t>Nuestro Viaje </a:t>
            </a:r>
            <a:r>
              <a:rPr lang="es-CO" sz="2400" b="0" dirty="0">
                <a:solidFill>
                  <a:schemeClr val="bg1"/>
                </a:solidFill>
              </a:rPr>
              <a:t>(Enero 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F79190-BA81-D945-9058-4911CBE5A63C}"/>
              </a:ext>
            </a:extLst>
          </p:cNvPr>
          <p:cNvSpPr/>
          <p:nvPr/>
        </p:nvSpPr>
        <p:spPr>
          <a:xfrm>
            <a:off x="2" y="2065574"/>
            <a:ext cx="12191998" cy="113307"/>
          </a:xfrm>
          <a:prstGeom prst="rect">
            <a:avLst/>
          </a:prstGeom>
          <a:solidFill>
            <a:srgbClr val="056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8A20DD-916D-6448-9274-80F36E86B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987" y="6133618"/>
            <a:ext cx="1446735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0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8BDF-2C96-5A4F-81E7-5C3CCC24BC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605-6953-B047-A01F-C76DFE1093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¿De </a:t>
            </a:r>
            <a:r>
              <a:rPr lang="es-ES" dirty="0"/>
              <a:t>qué vamos a hablar </a:t>
            </a:r>
            <a:r>
              <a:rPr lang="en-US" dirty="0"/>
              <a:t>hoy?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9FB6B-A152-DC4B-8183-F5274014D789}"/>
              </a:ext>
            </a:extLst>
          </p:cNvPr>
          <p:cNvSpPr txBox="1"/>
          <p:nvPr/>
        </p:nvSpPr>
        <p:spPr>
          <a:xfrm>
            <a:off x="2467598" y="2185423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Introducción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AF7F3-7671-D340-9004-50DACFE3D387}"/>
              </a:ext>
            </a:extLst>
          </p:cNvPr>
          <p:cNvSpPr txBox="1"/>
          <p:nvPr/>
        </p:nvSpPr>
        <p:spPr>
          <a:xfrm>
            <a:off x="2440248" y="3534976"/>
            <a:ext cx="3744564" cy="61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¿</a:t>
            </a:r>
            <a:r>
              <a:rPr lang="es-ES" sz="1200" dirty="0">
                <a:solidFill>
                  <a:srgbClr val="000000"/>
                </a:solidFill>
                <a:latin typeface="Work Sans" pitchFamily="2" charset="77"/>
              </a:rPr>
              <a:t>Qué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 significa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“</a:t>
            </a:r>
            <a:r>
              <a:rPr lang="en-US" sz="1200" dirty="0">
                <a:solidFill>
                  <a:srgbClr val="000000"/>
                </a:solidFill>
                <a:latin typeface="Work Sans" pitchFamily="2" charset="77"/>
              </a:rPr>
              <a:t>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redo”? ¿</a:t>
            </a: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Qué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significa </a:t>
            </a:r>
            <a:r>
              <a:rPr lang="en-US" sz="1200" dirty="0">
                <a:solidFill>
                  <a:srgbClr val="000000"/>
                </a:solidFill>
                <a:latin typeface="Work Sans" pitchFamily="2" charset="77"/>
              </a:rPr>
              <a:t>“E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thos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”?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¿</a:t>
            </a: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Cómo surgió el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Ethos y</a:t>
            </a:r>
            <a:r>
              <a:rPr kumimoji="0" lang="es-ES" sz="1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 el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Credo </a:t>
            </a:r>
            <a:r>
              <a:rPr lang="en-US" sz="1200" dirty="0">
                <a:solidFill>
                  <a:srgbClr val="000000"/>
                </a:solidFill>
                <a:latin typeface="Work Sans" pitchFamily="2" charset="77"/>
              </a:rPr>
              <a:t>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n Cengage?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296A0-760A-B047-96C4-C7F4D520965F}"/>
              </a:ext>
            </a:extLst>
          </p:cNvPr>
          <p:cNvSpPr txBox="1"/>
          <p:nvPr/>
        </p:nvSpPr>
        <p:spPr>
          <a:xfrm>
            <a:off x="2440249" y="3261699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Nuestro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 Credo &amp; Ethos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1EB145-6E68-5B46-A729-44FE7D7A04D2}"/>
              </a:ext>
            </a:extLst>
          </p:cNvPr>
          <p:cNvSpPr txBox="1"/>
          <p:nvPr/>
        </p:nvSpPr>
        <p:spPr>
          <a:xfrm>
            <a:off x="2440248" y="4982565"/>
            <a:ext cx="334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Actividades en grupo para trabajar el Credo y el Ethos </a:t>
            </a:r>
            <a:r>
              <a:rPr lang="es-ES" sz="1200" dirty="0">
                <a:solidFill>
                  <a:srgbClr val="000000"/>
                </a:solidFill>
                <a:latin typeface="Work Sans" pitchFamily="2" charset="77"/>
              </a:rPr>
              <a:t>de forma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 práctica.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77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EC5E8-3CF0-814F-B882-A3D40CCF5137}"/>
              </a:ext>
            </a:extLst>
          </p:cNvPr>
          <p:cNvSpPr txBox="1"/>
          <p:nvPr/>
        </p:nvSpPr>
        <p:spPr>
          <a:xfrm>
            <a:off x="2440248" y="4624119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Actividades </a:t>
            </a:r>
            <a:r>
              <a:rPr lang="es-ES" sz="2000" b="1" dirty="0">
                <a:solidFill>
                  <a:srgbClr val="056F5F"/>
                </a:solidFill>
                <a:latin typeface="Work Sans" pitchFamily="2" charset="77"/>
              </a:rPr>
              <a:t>en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56F5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Equipo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56F5F"/>
              </a:solidFill>
              <a:effectLst/>
              <a:uLnTx/>
              <a:uFillTx/>
              <a:latin typeface="Work Sans" pitchFamily="2" charset="77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66592A-D1ED-F441-86AC-8EBAAD69CF78}"/>
              </a:ext>
            </a:extLst>
          </p:cNvPr>
          <p:cNvGrpSpPr/>
          <p:nvPr/>
        </p:nvGrpSpPr>
        <p:grpSpPr>
          <a:xfrm>
            <a:off x="1447800" y="1969012"/>
            <a:ext cx="836939" cy="846331"/>
            <a:chOff x="5891468" y="1762231"/>
            <a:chExt cx="836939" cy="846331"/>
          </a:xfrm>
        </p:grpSpPr>
        <p:sp>
          <p:nvSpPr>
            <p:cNvPr id="42" name="Rectangle: Rounded Corners 17">
              <a:extLst>
                <a:ext uri="{FF2B5EF4-FFF2-40B4-BE49-F238E27FC236}">
                  <a16:creationId xmlns:a16="http://schemas.microsoft.com/office/drawing/2014/main" id="{5A2784E6-1A0C-9A45-AE78-2F23B0ADD111}"/>
                </a:ext>
              </a:extLst>
            </p:cNvPr>
            <p:cNvSpPr/>
            <p:nvPr/>
          </p:nvSpPr>
          <p:spPr>
            <a:xfrm>
              <a:off x="6046977" y="1937849"/>
              <a:ext cx="681430" cy="67071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endParaRPr>
            </a:p>
          </p:txBody>
        </p:sp>
        <p:sp>
          <p:nvSpPr>
            <p:cNvPr id="43" name="Rectangle: Rounded Corners 5">
              <a:extLst>
                <a:ext uri="{FF2B5EF4-FFF2-40B4-BE49-F238E27FC236}">
                  <a16:creationId xmlns:a16="http://schemas.microsoft.com/office/drawing/2014/main" id="{DE5AC744-062A-3440-B991-FFC176D3B4A6}"/>
                </a:ext>
              </a:extLst>
            </p:cNvPr>
            <p:cNvSpPr/>
            <p:nvPr/>
          </p:nvSpPr>
          <p:spPr>
            <a:xfrm>
              <a:off x="5891468" y="1762231"/>
              <a:ext cx="763069" cy="77147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FB6C64-26C3-F34A-8BE0-D3B5F6020290}"/>
              </a:ext>
            </a:extLst>
          </p:cNvPr>
          <p:cNvGrpSpPr/>
          <p:nvPr/>
        </p:nvGrpSpPr>
        <p:grpSpPr>
          <a:xfrm>
            <a:off x="1447800" y="4655148"/>
            <a:ext cx="836939" cy="846331"/>
            <a:chOff x="5891468" y="1762231"/>
            <a:chExt cx="836939" cy="846331"/>
          </a:xfrm>
        </p:grpSpPr>
        <p:sp>
          <p:nvSpPr>
            <p:cNvPr id="45" name="Rectangle: Rounded Corners 17">
              <a:extLst>
                <a:ext uri="{FF2B5EF4-FFF2-40B4-BE49-F238E27FC236}">
                  <a16:creationId xmlns:a16="http://schemas.microsoft.com/office/drawing/2014/main" id="{FE75DCC5-A27E-E340-8908-B2AF4084E968}"/>
                </a:ext>
              </a:extLst>
            </p:cNvPr>
            <p:cNvSpPr/>
            <p:nvPr/>
          </p:nvSpPr>
          <p:spPr>
            <a:xfrm>
              <a:off x="6046977" y="1937849"/>
              <a:ext cx="681430" cy="67071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endParaRPr>
            </a:p>
          </p:txBody>
        </p:sp>
        <p:sp>
          <p:nvSpPr>
            <p:cNvPr id="46" name="Rectangle: Rounded Corners 5">
              <a:extLst>
                <a:ext uri="{FF2B5EF4-FFF2-40B4-BE49-F238E27FC236}">
                  <a16:creationId xmlns:a16="http://schemas.microsoft.com/office/drawing/2014/main" id="{9922E001-AA5F-6545-BD0E-3DC5A2375EAA}"/>
                </a:ext>
              </a:extLst>
            </p:cNvPr>
            <p:cNvSpPr/>
            <p:nvPr/>
          </p:nvSpPr>
          <p:spPr>
            <a:xfrm>
              <a:off x="5891468" y="1762231"/>
              <a:ext cx="763069" cy="77147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51CC7-A093-AC43-AD19-FE24B69EEE1E}"/>
              </a:ext>
            </a:extLst>
          </p:cNvPr>
          <p:cNvGrpSpPr/>
          <p:nvPr/>
        </p:nvGrpSpPr>
        <p:grpSpPr>
          <a:xfrm>
            <a:off x="1447800" y="3261699"/>
            <a:ext cx="836939" cy="846331"/>
            <a:chOff x="5891468" y="1762231"/>
            <a:chExt cx="836939" cy="846331"/>
          </a:xfrm>
        </p:grpSpPr>
        <p:sp>
          <p:nvSpPr>
            <p:cNvPr id="48" name="Rectangle: Rounded Corners 17">
              <a:extLst>
                <a:ext uri="{FF2B5EF4-FFF2-40B4-BE49-F238E27FC236}">
                  <a16:creationId xmlns:a16="http://schemas.microsoft.com/office/drawing/2014/main" id="{47B695C4-49B2-EE40-9954-31ABC945700D}"/>
                </a:ext>
              </a:extLst>
            </p:cNvPr>
            <p:cNvSpPr/>
            <p:nvPr/>
          </p:nvSpPr>
          <p:spPr>
            <a:xfrm>
              <a:off x="6046977" y="1937849"/>
              <a:ext cx="681430" cy="670713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endParaRPr>
            </a:p>
          </p:txBody>
        </p:sp>
        <p:sp>
          <p:nvSpPr>
            <p:cNvPr id="49" name="Rectangle: Rounded Corners 5">
              <a:extLst>
                <a:ext uri="{FF2B5EF4-FFF2-40B4-BE49-F238E27FC236}">
                  <a16:creationId xmlns:a16="http://schemas.microsoft.com/office/drawing/2014/main" id="{291AA6AB-0229-9F4F-9F40-6B78D51EF2C6}"/>
                </a:ext>
              </a:extLst>
            </p:cNvPr>
            <p:cNvSpPr/>
            <p:nvPr/>
          </p:nvSpPr>
          <p:spPr>
            <a:xfrm>
              <a:off x="5891468" y="1762231"/>
              <a:ext cx="763069" cy="77147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ork Sans" pitchFamily="2" charset="77"/>
                  <a:ea typeface="+mn-ea"/>
                  <a:cs typeface="+mn-cs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20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05038B-A3D8-DF45-9B85-EFD9B057BB11}"/>
              </a:ext>
            </a:extLst>
          </p:cNvPr>
          <p:cNvSpPr/>
          <p:nvPr/>
        </p:nvSpPr>
        <p:spPr>
          <a:xfrm>
            <a:off x="2" y="12809"/>
            <a:ext cx="12191998" cy="28329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9F68A-5F47-6440-9280-8D68B801A1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3099" y="684954"/>
            <a:ext cx="8305800" cy="16840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s-ES" dirty="0">
                <a:solidFill>
                  <a:schemeClr val="bg1"/>
                </a:solidFill>
              </a:rPr>
              <a:t>Qué hace que nuestra compañía sea genial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9DEF-88BE-094C-A58F-446BED828E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01849" y="3576448"/>
            <a:ext cx="7988301" cy="871599"/>
          </a:xfrm>
        </p:spPr>
        <p:txBody>
          <a:bodyPr/>
          <a:lstStyle/>
          <a:p>
            <a:pPr algn="ctr"/>
            <a:r>
              <a:rPr lang="es-MX" dirty="0"/>
              <a:t>Responde en el chat de zoom o coméntalo en el grupo abriendo tu micrófono.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CB52F2-0C39-7440-B4A5-C05927B37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845752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9595113-E9B5-9040-8130-05FDBDE1FE4E}"/>
              </a:ext>
            </a:extLst>
          </p:cNvPr>
          <p:cNvSpPr/>
          <p:nvPr/>
        </p:nvSpPr>
        <p:spPr>
          <a:xfrm>
            <a:off x="2" y="2799868"/>
            <a:ext cx="12191998" cy="113307"/>
          </a:xfrm>
          <a:prstGeom prst="rect">
            <a:avLst/>
          </a:prstGeom>
          <a:solidFill>
            <a:srgbClr val="056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4240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0BF542-CC84-0A40-AF64-12EFC67C4E1C}"/>
              </a:ext>
            </a:extLst>
          </p:cNvPr>
          <p:cNvSpPr/>
          <p:nvPr/>
        </p:nvSpPr>
        <p:spPr>
          <a:xfrm>
            <a:off x="2" y="12809"/>
            <a:ext cx="12191998" cy="2152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9DEF-88BE-094C-A58F-446BED828E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7102" y="573969"/>
            <a:ext cx="9953666" cy="1138294"/>
          </a:xfrm>
        </p:spPr>
        <p:txBody>
          <a:bodyPr/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Iniciemos hablando de: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</a:rPr>
              <a:t>Valores, conocimientos, habilidades y actitud.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CB52F2-0C39-7440-B4A5-C05927B37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845752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30D4ABC-1C28-934A-8BD1-0112996D0671}"/>
              </a:ext>
            </a:extLst>
          </p:cNvPr>
          <p:cNvSpPr/>
          <p:nvPr/>
        </p:nvSpPr>
        <p:spPr>
          <a:xfrm>
            <a:off x="2" y="2093284"/>
            <a:ext cx="12191998" cy="113307"/>
          </a:xfrm>
          <a:prstGeom prst="rect">
            <a:avLst/>
          </a:prstGeom>
          <a:solidFill>
            <a:srgbClr val="056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BB3AD-8F60-DA4E-9D65-928F63150812}"/>
              </a:ext>
            </a:extLst>
          </p:cNvPr>
          <p:cNvSpPr/>
          <p:nvPr/>
        </p:nvSpPr>
        <p:spPr>
          <a:xfrm>
            <a:off x="0" y="2448560"/>
            <a:ext cx="12191998" cy="579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6C8F07-44D6-48A1-B4B6-EC51D8008B7F}"/>
              </a:ext>
            </a:extLst>
          </p:cNvPr>
          <p:cNvSpPr txBox="1">
            <a:spLocks/>
          </p:cNvSpPr>
          <p:nvPr/>
        </p:nvSpPr>
        <p:spPr>
          <a:xfrm>
            <a:off x="1271507" y="2587612"/>
            <a:ext cx="9424856" cy="29239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dirty="0"/>
              <a:t>Victor Küppers: </a:t>
            </a:r>
          </a:p>
          <a:p>
            <a:pPr marL="0" marR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u="sng" dirty="0"/>
          </a:p>
          <a:p>
            <a:pPr marL="285750" marR="0" indent="-28575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Nacido en Eindhoven (Holanda) en 1970. </a:t>
            </a:r>
          </a:p>
          <a:p>
            <a:pPr marL="285750" marR="0" indent="-28575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Licenciado en Administración y Dirección de Empresas y Doctor en Humanidades. </a:t>
            </a:r>
          </a:p>
          <a:p>
            <a:pPr marL="285750" marR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600" dirty="0">
                <a:effectLst/>
                <a:ea typeface="Times New Roman" panose="02020603050405020304" pitchFamily="18" charset="0"/>
              </a:rPr>
              <a:t>Trabaja como formador y conferenciante y da clases en la Universidad de Barcelona y en la Universidad Autónoma de Barcelona. Anteriormente trabajó como vicepresidente de Barna </a:t>
            </a:r>
            <a:r>
              <a:rPr lang="es-ES" sz="1600" dirty="0" err="1">
                <a:effectLst/>
                <a:ea typeface="Times New Roman" panose="02020603050405020304" pitchFamily="18" charset="0"/>
              </a:rPr>
              <a:t>Consulting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Times New Roman" panose="02020603050405020304" pitchFamily="18" charset="0"/>
              </a:rPr>
              <a:t>Group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 y </a:t>
            </a:r>
            <a:r>
              <a:rPr lang="es-ES" sz="1600" dirty="0" err="1">
                <a:effectLst/>
                <a:ea typeface="Times New Roman" panose="02020603050405020304" pitchFamily="18" charset="0"/>
              </a:rPr>
              <a:t>Research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 </a:t>
            </a:r>
            <a:r>
              <a:rPr lang="es-ES" sz="1600" dirty="0" err="1">
                <a:effectLst/>
                <a:ea typeface="Times New Roman" panose="02020603050405020304" pitchFamily="18" charset="0"/>
              </a:rPr>
              <a:t>Assistant</a:t>
            </a:r>
            <a:r>
              <a:rPr lang="es-ES" sz="1600" dirty="0">
                <a:effectLst/>
                <a:ea typeface="Times New Roman" panose="02020603050405020304" pitchFamily="18" charset="0"/>
              </a:rPr>
              <a:t> de IESE (</a:t>
            </a:r>
            <a:r>
              <a:rPr lang="en-US" sz="1600" i="1" dirty="0">
                <a:effectLst/>
              </a:rPr>
              <a:t>Instituto de </a:t>
            </a:r>
            <a:r>
              <a:rPr lang="en-US" sz="1600" i="1" dirty="0" err="1">
                <a:effectLst/>
              </a:rPr>
              <a:t>Estudios</a:t>
            </a:r>
            <a:r>
              <a:rPr lang="en-US" sz="1600" i="1" dirty="0">
                <a:effectLst/>
              </a:rPr>
              <a:t> </a:t>
            </a:r>
            <a:r>
              <a:rPr lang="en-US" sz="1600" i="1" dirty="0" err="1">
                <a:effectLst/>
              </a:rPr>
              <a:t>Superiores</a:t>
            </a:r>
            <a:r>
              <a:rPr lang="en-US" sz="1600" i="1" dirty="0">
                <a:effectLst/>
              </a:rPr>
              <a:t> de la </a:t>
            </a:r>
            <a:r>
              <a:rPr lang="en-US" sz="1600" i="1" dirty="0" err="1">
                <a:effectLst/>
              </a:rPr>
              <a:t>Empresa</a:t>
            </a:r>
            <a:r>
              <a:rPr lang="en-US" sz="1600" i="0" dirty="0">
                <a:effectLst/>
              </a:rPr>
              <a:t>.)</a:t>
            </a: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s-ES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su trabajo considera muy importante facilitar que las personas trabajen con base en principios y valores humanos. Declara que ser buenas personas es la base de todo en esta vida y que las personas no nos gustan por su currículo sino por su manera de ser.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0321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709A1F-EBC8-B943-AC72-88504E7A4675}"/>
              </a:ext>
            </a:extLst>
          </p:cNvPr>
          <p:cNvSpPr/>
          <p:nvPr/>
        </p:nvSpPr>
        <p:spPr>
          <a:xfrm>
            <a:off x="2" y="12809"/>
            <a:ext cx="12191998" cy="2152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4F782-2DBA-C945-AFD7-D8D025F57163}"/>
              </a:ext>
            </a:extLst>
          </p:cNvPr>
          <p:cNvSpPr/>
          <p:nvPr/>
        </p:nvSpPr>
        <p:spPr>
          <a:xfrm>
            <a:off x="0" y="2448560"/>
            <a:ext cx="12191998" cy="579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9DEF-88BE-094C-A58F-446BED828E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9414" y="462494"/>
            <a:ext cx="3603694" cy="587049"/>
          </a:xfrm>
          <a:ln w="28575">
            <a:solidFill>
              <a:srgbClr val="056F5F"/>
            </a:solidFill>
          </a:ln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 = ( c + h ) x a</a:t>
            </a:r>
          </a:p>
          <a:p>
            <a:pPr algn="ctr"/>
            <a:endParaRPr lang="en-US" sz="32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CB52F2-0C39-7440-B4A5-C05927B37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2" y="2134552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6D17ECB5-2485-47E4-968D-84758EB41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425" y="2165020"/>
            <a:ext cx="8263652" cy="4640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6550C-C0DC-4248-9560-90B500502CE2}"/>
              </a:ext>
            </a:extLst>
          </p:cNvPr>
          <p:cNvSpPr txBox="1"/>
          <p:nvPr/>
        </p:nvSpPr>
        <p:spPr>
          <a:xfrm>
            <a:off x="1565243" y="1271137"/>
            <a:ext cx="90615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Work Sans" pitchFamily="2" charset="0"/>
                <a:ea typeface="Calibri" panose="020F0502020204030204" pitchFamily="34" charset="0"/>
              </a:rPr>
              <a:t>Victor Küppers – </a:t>
            </a:r>
            <a:r>
              <a:rPr lang="en-US" sz="2200" dirty="0">
                <a:solidFill>
                  <a:schemeClr val="bg1"/>
                </a:solidFill>
                <a:latin typeface="Work Sans" pitchFamily="2" charset="0"/>
                <a:ea typeface="Calibri" panose="020F0502020204030204" pitchFamily="34" charset="0"/>
              </a:rPr>
              <a:t>¿</a:t>
            </a:r>
            <a:r>
              <a:rPr lang="es-ES" sz="2200" dirty="0">
                <a:solidFill>
                  <a:schemeClr val="bg1"/>
                </a:solidFill>
                <a:effectLst/>
                <a:latin typeface="Work Sans" pitchFamily="2" charset="0"/>
                <a:ea typeface="Calibri" panose="020F0502020204030204" pitchFamily="34" charset="0"/>
              </a:rPr>
              <a:t>Cuánto vales tú como persona? </a:t>
            </a:r>
            <a:r>
              <a:rPr lang="en-US" sz="2200" dirty="0">
                <a:solidFill>
                  <a:schemeClr val="bg1"/>
                </a:solidFill>
                <a:effectLst/>
                <a:latin typeface="Work Sans" pitchFamily="2" charset="0"/>
                <a:ea typeface="Calibri" panose="020F0502020204030204" pitchFamily="34" charset="0"/>
              </a:rPr>
              <a:t>(C+H)xA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A9EBF6-BBDE-F54B-9136-62BD944B1CB8}"/>
              </a:ext>
            </a:extLst>
          </p:cNvPr>
          <p:cNvSpPr/>
          <p:nvPr/>
        </p:nvSpPr>
        <p:spPr>
          <a:xfrm>
            <a:off x="2" y="2065574"/>
            <a:ext cx="12191998" cy="113307"/>
          </a:xfrm>
          <a:prstGeom prst="rect">
            <a:avLst/>
          </a:prstGeom>
          <a:solidFill>
            <a:srgbClr val="056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6296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72CC23-334F-44A2-9613-B22F687078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304800"/>
            <a:ext cx="11582400" cy="45720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s-ES" dirty="0"/>
              <a:t>Cuál es la filosofía cultural </a:t>
            </a:r>
            <a:r>
              <a:rPr lang="en-US" dirty="0"/>
              <a:t>de Cengage?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BA3B2AE-CEEE-44F5-92B2-007F305BA542}"/>
              </a:ext>
            </a:extLst>
          </p:cNvPr>
          <p:cNvSpPr txBox="1">
            <a:spLocks/>
          </p:cNvSpPr>
          <p:nvPr/>
        </p:nvSpPr>
        <p:spPr>
          <a:xfrm>
            <a:off x="368962" y="1132866"/>
            <a:ext cx="9357360" cy="717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Work Sans Light" pitchFamily="2" charset="77"/>
              </a:rPr>
              <a:t>La base de </a:t>
            </a:r>
            <a:r>
              <a:rPr lang="en-US" dirty="0" err="1">
                <a:latin typeface="Work Sans Light" pitchFamily="2" charset="77"/>
              </a:rPr>
              <a:t>nuestra</a:t>
            </a:r>
            <a:r>
              <a:rPr lang="en-US" dirty="0">
                <a:latin typeface="Work Sans Light" pitchFamily="2" charset="77"/>
              </a:rPr>
              <a:t> </a:t>
            </a:r>
            <a:r>
              <a:rPr lang="en-US" dirty="0" err="1">
                <a:latin typeface="Work Sans Light" pitchFamily="2" charset="77"/>
              </a:rPr>
              <a:t>cultura</a:t>
            </a:r>
            <a:r>
              <a:rPr lang="en-US" dirty="0">
                <a:latin typeface="Work Sans Light" pitchFamily="2" charset="77"/>
              </a:rPr>
              <a:t>:  </a:t>
            </a:r>
            <a:r>
              <a:rPr lang="en-US" dirty="0" err="1">
                <a:latin typeface="Work Sans Light" pitchFamily="2" charset="77"/>
              </a:rPr>
              <a:t>Nuestro</a:t>
            </a:r>
            <a:r>
              <a:rPr lang="en-US" dirty="0">
                <a:latin typeface="Work Sans Light" pitchFamily="2" charset="77"/>
              </a:rPr>
              <a:t> Credo y Ethos</a:t>
            </a:r>
          </a:p>
        </p:txBody>
      </p:sp>
      <p:graphicFrame>
        <p:nvGraphicFramePr>
          <p:cNvPr id="13" name="Google Shape;297;p42">
            <a:extLst>
              <a:ext uri="{FF2B5EF4-FFF2-40B4-BE49-F238E27FC236}">
                <a16:creationId xmlns:a16="http://schemas.microsoft.com/office/drawing/2014/main" id="{E069B91A-D089-47E8-A151-B7D34EFE0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325031"/>
              </p:ext>
            </p:extLst>
          </p:nvPr>
        </p:nvGraphicFramePr>
        <p:xfrm>
          <a:off x="368962" y="2948557"/>
          <a:ext cx="5481505" cy="18091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62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Nuestro</a:t>
                      </a:r>
                      <a:r>
                        <a:rPr lang="en" sz="24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 Credo</a:t>
                      </a:r>
                      <a:endParaRPr sz="24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" sz="2400" dirty="0">
                          <a:solidFill>
                            <a:srgbClr val="056F5F"/>
                          </a:solidFill>
                          <a:latin typeface="Work Sans" pitchFamily="2" charset="77"/>
                        </a:rPr>
                        <a:t>¿Quiénes </a:t>
                      </a:r>
                      <a:r>
                        <a:rPr lang="en" sz="2400" dirty="0" err="1">
                          <a:solidFill>
                            <a:srgbClr val="056F5F"/>
                          </a:solidFill>
                          <a:latin typeface="Work Sans" pitchFamily="2" charset="77"/>
                        </a:rPr>
                        <a:t>somos</a:t>
                      </a:r>
                      <a:r>
                        <a:rPr lang="en" sz="2400" dirty="0">
                          <a:solidFill>
                            <a:srgbClr val="056F5F"/>
                          </a:solidFill>
                          <a:latin typeface="Work Sans" pitchFamily="2" charset="77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" sz="2400" dirty="0" err="1">
                          <a:solidFill>
                            <a:srgbClr val="056F5F"/>
                          </a:solidFill>
                          <a:latin typeface="Work Sans" pitchFamily="2" charset="77"/>
                        </a:rPr>
                        <a:t>como</a:t>
                      </a:r>
                      <a:r>
                        <a:rPr lang="en" sz="2400" dirty="0">
                          <a:solidFill>
                            <a:srgbClr val="056F5F"/>
                          </a:solidFill>
                          <a:latin typeface="Work Sans" pitchFamily="2" charset="77"/>
                        </a:rPr>
                        <a:t> empresa?</a:t>
                      </a:r>
                    </a:p>
                  </a:txBody>
                  <a:tcPr marL="86536" marR="86536" marT="86536" marB="865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2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Nuestro</a:t>
                      </a:r>
                      <a:r>
                        <a:rPr lang="en" sz="2400" b="1" dirty="0">
                          <a:solidFill>
                            <a:srgbClr val="FFFFFF"/>
                          </a:solidFill>
                          <a:latin typeface="Work Sans" pitchFamily="2" charset="77"/>
                        </a:rPr>
                        <a:t> Ethos</a:t>
                      </a:r>
                      <a:endParaRPr sz="2400" b="1" dirty="0">
                        <a:solidFill>
                          <a:srgbClr val="FFFFF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" sz="2400" dirty="0">
                          <a:solidFill>
                            <a:srgbClr val="056F5F"/>
                          </a:solidFill>
                          <a:latin typeface="Work Sans" pitchFamily="2" charset="77"/>
                        </a:rPr>
                        <a:t>¿Cómo nos comportamos cada día?</a:t>
                      </a:r>
                      <a:endParaRPr sz="2400" dirty="0">
                        <a:solidFill>
                          <a:srgbClr val="056F5F"/>
                        </a:solidFill>
                        <a:latin typeface="Work Sans" pitchFamily="2" charset="77"/>
                      </a:endParaRPr>
                    </a:p>
                  </a:txBody>
                  <a:tcPr marL="86536" marR="86536" marT="86536" marB="8653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F90348F5-9CFD-43BD-9535-6C1CB37909F7}"/>
              </a:ext>
            </a:extLst>
          </p:cNvPr>
          <p:cNvGrpSpPr/>
          <p:nvPr/>
        </p:nvGrpSpPr>
        <p:grpSpPr>
          <a:xfrm>
            <a:off x="6341535" y="2220977"/>
            <a:ext cx="5581760" cy="3830907"/>
            <a:chOff x="6341535" y="2220977"/>
            <a:chExt cx="5164671" cy="3421355"/>
          </a:xfrm>
        </p:grpSpPr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80CEF498-B4C9-41AA-A3D5-845D7234A905}"/>
                </a:ext>
              </a:extLst>
            </p:cNvPr>
            <p:cNvSpPr/>
            <p:nvPr/>
          </p:nvSpPr>
          <p:spPr>
            <a:xfrm>
              <a:off x="6614042" y="2458866"/>
              <a:ext cx="4892164" cy="31834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Imagen 5" descr="Grupo de personas de pie&#10;&#10;Descripción generada automáticamente">
              <a:extLst>
                <a:ext uri="{FF2B5EF4-FFF2-40B4-BE49-F238E27FC236}">
                  <a16:creationId xmlns:a16="http://schemas.microsoft.com/office/drawing/2014/main" id="{66F7BB3C-A8A7-4629-AE1E-83A2E8804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41535" y="2220977"/>
              <a:ext cx="4892164" cy="3183466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2B65220-57F2-4EA1-9E8A-594B368CA302}"/>
                </a:ext>
              </a:extLst>
            </p:cNvPr>
            <p:cNvSpPr/>
            <p:nvPr/>
          </p:nvSpPr>
          <p:spPr>
            <a:xfrm>
              <a:off x="6341535" y="2220977"/>
              <a:ext cx="4892164" cy="3183466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97661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AF1D-4D83-49E2-A122-5CD8FFC7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Work Sans" pitchFamily="2" charset="0"/>
              </a:rPr>
              <a:t>¿De qué estamos hablando?</a:t>
            </a:r>
            <a:endParaRPr lang="en-US" dirty="0">
              <a:latin typeface="Work Sans" pitchFamily="2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FE0532-4E1F-4094-96CD-7487CEFA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894" y="2474176"/>
            <a:ext cx="7555325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ork Sans" pitchFamily="2" charset="0"/>
              </a:rPr>
              <a:t>credo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</a:rPr>
              <a:t>Del lat. </a:t>
            </a: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</a:rPr>
              <a:t>credo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</a:rPr>
              <a:t> 'creo', primera palabra de esta oración en latín.</a:t>
            </a:r>
          </a:p>
          <a:p>
            <a:pPr marL="265113" marR="0" lvl="2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3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Work Sans" pitchFamily="2" charset="0"/>
              </a:rPr>
              <a:t>1. </a:t>
            </a:r>
            <a:r>
              <a:rPr kumimoji="0" lang="es-ES" altLang="en-US" sz="13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Work Sans" pitchFamily="2" charset="0"/>
              </a:rPr>
              <a:t>m. Oración en que se hace profesión de fe de las principales creencias del cristianismo.</a:t>
            </a:r>
          </a:p>
          <a:p>
            <a:pPr marL="265113" marR="0" lvl="2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Work Sans" pitchFamily="2" charset="0"/>
              </a:rPr>
              <a:t>2. 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Work Sans" pitchFamily="2" charset="0"/>
              </a:rPr>
              <a:t>m. Conjunto de ideas, principios o convicciones de una persona o de </a:t>
            </a:r>
          </a:p>
          <a:p>
            <a:pPr marL="265113" marR="0" lvl="2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Work Sans" pitchFamily="2" charset="0"/>
              </a:rPr>
              <a:t>un grupo.</a:t>
            </a:r>
            <a:endParaRPr kumimoji="0" lang="es-E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Work Sans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C655167-E5A4-4408-8D3E-77315F22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170" y="4201583"/>
            <a:ext cx="7555325" cy="1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ork Sans" pitchFamily="2" charset="0"/>
              </a:rPr>
              <a:t>ethos</a:t>
            </a:r>
          </a:p>
          <a:p>
            <a:pPr lvl="2">
              <a:spcBef>
                <a:spcPct val="30000"/>
              </a:spcBef>
            </a:pP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</a:rPr>
              <a:t>Del gr. ἦθος </a:t>
            </a:r>
            <a:r>
              <a:rPr kumimoji="0" lang="es-ES" altLang="en-US" sz="16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</a:rPr>
              <a:t>êthos</a:t>
            </a:r>
            <a:r>
              <a:rPr kumimoji="0" lang="es-ES" altLang="en-US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</a:rPr>
              <a:t> 'costumbre', 'carácter'.</a:t>
            </a:r>
          </a:p>
          <a:p>
            <a:pPr marL="265113" lvl="2" indent="-265113"/>
            <a:r>
              <a:rPr lang="es-ES" altLang="en-US" sz="1600" b="1" dirty="0">
                <a:latin typeface="Work Sans" pitchFamily="2" charset="0"/>
              </a:rPr>
              <a:t>1. </a:t>
            </a:r>
            <a:r>
              <a:rPr lang="es-ES" altLang="en-US" sz="1600" dirty="0">
                <a:latin typeface="Work Sans" pitchFamily="2" charset="0"/>
              </a:rPr>
              <a:t>m. Conjunto de rasgos y modos de comportamiento que conforman el carácter o la identidad de una persona o una comunidad.</a:t>
            </a:r>
            <a:r>
              <a:rPr lang="es-ES" altLang="en-US" sz="1600" i="1" dirty="0">
                <a:solidFill>
                  <a:srgbClr val="000000"/>
                </a:solidFill>
                <a:latin typeface="Work Sans" pitchFamily="2" charset="0"/>
              </a:rPr>
              <a:t> </a:t>
            </a:r>
          </a:p>
          <a:p>
            <a:pPr lvl="2"/>
            <a:endParaRPr lang="en-US" altLang="en-US" sz="1000" i="1" dirty="0">
              <a:solidFill>
                <a:srgbClr val="000000"/>
              </a:solidFill>
              <a:latin typeface="Work Sans" pitchFamily="2" charset="0"/>
            </a:endParaRPr>
          </a:p>
          <a:p>
            <a:pPr lvl="2"/>
            <a:endParaRPr lang="en-US" altLang="en-US" sz="1000" i="1" dirty="0">
              <a:solidFill>
                <a:srgbClr val="000000"/>
              </a:solidFill>
              <a:latin typeface="Work Sans" pitchFamily="2" charset="0"/>
            </a:endParaRPr>
          </a:p>
          <a:p>
            <a:pPr lvl="2"/>
            <a:endParaRPr lang="en-US" altLang="en-US" sz="1000" i="1" dirty="0">
              <a:solidFill>
                <a:srgbClr val="000000"/>
              </a:solidFill>
              <a:latin typeface="Work Sans" pitchFamily="2" charset="0"/>
            </a:endParaRPr>
          </a:p>
          <a:p>
            <a:pPr lvl="2"/>
            <a:r>
              <a:rPr lang="en-US" altLang="en-US" sz="1000" i="1" dirty="0">
                <a:solidFill>
                  <a:srgbClr val="000000"/>
                </a:solidFill>
                <a:latin typeface="Work Sans" pitchFamily="2" charset="0"/>
              </a:rPr>
              <a:t>			</a:t>
            </a:r>
            <a:r>
              <a:rPr lang="es-ES" altLang="en-US" sz="1000" i="1" dirty="0">
                <a:solidFill>
                  <a:srgbClr val="000000"/>
                </a:solidFill>
                <a:latin typeface="Work Sans" pitchFamily="2" charset="0"/>
              </a:rPr>
              <a:t>(Real Academia Española © Todos los derechos reservados)</a:t>
            </a:r>
            <a:endParaRPr kumimoji="0" lang="es-E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Work Sans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A247A4-0D4A-40E4-B5FF-63FBBE35A312}"/>
              </a:ext>
            </a:extLst>
          </p:cNvPr>
          <p:cNvSpPr txBox="1">
            <a:spLocks/>
          </p:cNvSpPr>
          <p:nvPr/>
        </p:nvSpPr>
        <p:spPr>
          <a:xfrm>
            <a:off x="3642894" y="1686947"/>
            <a:ext cx="4355737" cy="268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2800" dirty="0">
                <a:latin typeface="Work Sans" pitchFamily="2" charset="0"/>
              </a:rPr>
              <a:t>Definamos los términos</a:t>
            </a:r>
            <a:endParaRPr lang="en-US" sz="2800" dirty="0">
              <a:latin typeface="Work Sans" pitchFamily="2" charset="0"/>
            </a:endParaRPr>
          </a:p>
        </p:txBody>
      </p:sp>
      <p:pic>
        <p:nvPicPr>
          <p:cNvPr id="2052" name="Picture 4" descr="La Real Academia no apoya el “todes” y pide “no confundir la gramática con  el machismo” – Anuario de Glotopolítica">
            <a:extLst>
              <a:ext uri="{FF2B5EF4-FFF2-40B4-BE49-F238E27FC236}">
                <a16:creationId xmlns:a16="http://schemas.microsoft.com/office/drawing/2014/main" id="{A1C3D259-7918-4A76-B1BC-A1F5AD76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1" y="1321453"/>
            <a:ext cx="2537596" cy="14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1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19F150-B0E8-9C40-9915-1158032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67" y="269690"/>
            <a:ext cx="11243737" cy="449549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s-ES" dirty="0"/>
              <a:t>Cómo se desarrolló nuestro Ethos</a:t>
            </a:r>
            <a:r>
              <a:rPr lang="en-US" dirty="0"/>
              <a:t>? 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0A4122-08AC-F44D-82E4-5B09C06384FD}"/>
              </a:ext>
            </a:extLst>
          </p:cNvPr>
          <p:cNvGrpSpPr/>
          <p:nvPr/>
        </p:nvGrpSpPr>
        <p:grpSpPr>
          <a:xfrm>
            <a:off x="978019" y="1786465"/>
            <a:ext cx="1906304" cy="2742777"/>
            <a:chOff x="978019" y="1786465"/>
            <a:chExt cx="1906304" cy="2742777"/>
          </a:xfrm>
        </p:grpSpPr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B34EE4C1-8422-40E4-8959-AD8D8DBD7EB5}"/>
                </a:ext>
              </a:extLst>
            </p:cNvPr>
            <p:cNvSpPr txBox="1"/>
            <p:nvPr/>
          </p:nvSpPr>
          <p:spPr>
            <a:xfrm>
              <a:off x="978019" y="3331865"/>
              <a:ext cx="190192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Investigando y descubriendo</a:t>
              </a: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B19108F7-9BAE-4BFA-8ABC-AC45FF3691D2}"/>
                </a:ext>
              </a:extLst>
            </p:cNvPr>
            <p:cNvSpPr txBox="1"/>
            <p:nvPr/>
          </p:nvSpPr>
          <p:spPr>
            <a:xfrm>
              <a:off x="982395" y="3975244"/>
              <a:ext cx="190192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" sz="1200" dirty="0">
                  <a:latin typeface="Work Sans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Consideramos la opinión de un grupo muestra    de empleados.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D4B4D3C-A2E7-BB46-A37A-BD6912C67236}"/>
                </a:ext>
              </a:extLst>
            </p:cNvPr>
            <p:cNvGrpSpPr/>
            <p:nvPr/>
          </p:nvGrpSpPr>
          <p:grpSpPr>
            <a:xfrm>
              <a:off x="1370562" y="1786465"/>
              <a:ext cx="1116842" cy="1070488"/>
              <a:chOff x="4016127" y="1460810"/>
              <a:chExt cx="1116842" cy="1070488"/>
            </a:xfrm>
          </p:grpSpPr>
          <p:sp>
            <p:nvSpPr>
              <p:cNvPr id="22" name="Rounded Rectangle 4">
                <a:extLst>
                  <a:ext uri="{FF2B5EF4-FFF2-40B4-BE49-F238E27FC236}">
                    <a16:creationId xmlns:a16="http://schemas.microsoft.com/office/drawing/2014/main" id="{75E5BD6E-5B4E-40B8-87B5-2C7F26682CE8}"/>
                  </a:ext>
                </a:extLst>
              </p:cNvPr>
              <p:cNvSpPr/>
              <p:nvPr/>
            </p:nvSpPr>
            <p:spPr>
              <a:xfrm rot="2700000">
                <a:off x="4039304" y="1437633"/>
                <a:ext cx="1070488" cy="1116842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Work Sans" pitchFamily="2" charset="77"/>
                </a:endParaRPr>
              </a:p>
            </p:txBody>
          </p:sp>
          <p:pic>
            <p:nvPicPr>
              <p:cNvPr id="30" name="Picture 92">
                <a:extLst>
                  <a:ext uri="{FF2B5EF4-FFF2-40B4-BE49-F238E27FC236}">
                    <a16:creationId xmlns:a16="http://schemas.microsoft.com/office/drawing/2014/main" id="{2D537F61-7CE2-4587-9A1C-7E2AC9E61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tretch>
                <a:fillRect/>
              </a:stretch>
            </p:blipFill>
            <p:spPr>
              <a:xfrm>
                <a:off x="4218764" y="1610520"/>
                <a:ext cx="714644" cy="68599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8AD056-C8C2-734D-9B6C-B99148D8D245}"/>
              </a:ext>
            </a:extLst>
          </p:cNvPr>
          <p:cNvGrpSpPr/>
          <p:nvPr/>
        </p:nvGrpSpPr>
        <p:grpSpPr>
          <a:xfrm>
            <a:off x="3269702" y="1805491"/>
            <a:ext cx="1901927" cy="2948541"/>
            <a:chOff x="3210981" y="1786465"/>
            <a:chExt cx="1901927" cy="29485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793FEB-1238-8C44-B729-C940AFCBEC72}"/>
                </a:ext>
              </a:extLst>
            </p:cNvPr>
            <p:cNvGrpSpPr/>
            <p:nvPr/>
          </p:nvGrpSpPr>
          <p:grpSpPr>
            <a:xfrm>
              <a:off x="3611673" y="1786465"/>
              <a:ext cx="1116842" cy="1070488"/>
              <a:chOff x="5551459" y="1427789"/>
              <a:chExt cx="1116842" cy="1070488"/>
            </a:xfrm>
          </p:grpSpPr>
          <p:sp>
            <p:nvSpPr>
              <p:cNvPr id="24" name="Rounded Rectangle 6">
                <a:extLst>
                  <a:ext uri="{FF2B5EF4-FFF2-40B4-BE49-F238E27FC236}">
                    <a16:creationId xmlns:a16="http://schemas.microsoft.com/office/drawing/2014/main" id="{C1CD3B0D-68F9-47E8-B340-640E5FCD332A}"/>
                  </a:ext>
                </a:extLst>
              </p:cNvPr>
              <p:cNvSpPr/>
              <p:nvPr/>
            </p:nvSpPr>
            <p:spPr>
              <a:xfrm rot="2700000">
                <a:off x="5574636" y="1404612"/>
                <a:ext cx="1070488" cy="1116842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Work Sans" pitchFamily="2" charset="77"/>
                </a:endParaRPr>
              </a:p>
            </p:txBody>
          </p:sp>
          <p:pic>
            <p:nvPicPr>
              <p:cNvPr id="38" name="Picture 23">
                <a:extLst>
                  <a:ext uri="{FF2B5EF4-FFF2-40B4-BE49-F238E27FC236}">
                    <a16:creationId xmlns:a16="http://schemas.microsoft.com/office/drawing/2014/main" id="{C9E1D305-A82C-4AB0-9F84-B6CA45E09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641087" y="1471404"/>
                <a:ext cx="943970" cy="906123"/>
              </a:xfrm>
              <a:prstGeom prst="rect">
                <a:avLst/>
              </a:prstGeom>
            </p:spPr>
          </p:pic>
        </p:grpSp>
        <p:sp>
          <p:nvSpPr>
            <p:cNvPr id="43" name="TextBox 5">
              <a:extLst>
                <a:ext uri="{FF2B5EF4-FFF2-40B4-BE49-F238E27FC236}">
                  <a16:creationId xmlns:a16="http://schemas.microsoft.com/office/drawing/2014/main" id="{AF21CF82-31C1-41FF-99E4-EBFA03A684F4}"/>
                </a:ext>
              </a:extLst>
            </p:cNvPr>
            <p:cNvSpPr txBox="1"/>
            <p:nvPr/>
          </p:nvSpPr>
          <p:spPr>
            <a:xfrm>
              <a:off x="3220711" y="3305867"/>
              <a:ext cx="189219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Creando la </a:t>
              </a:r>
            </a:p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identidad</a:t>
              </a: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F45CC117-2C30-4D28-BDE3-14A3ABDB21D2}"/>
                </a:ext>
              </a:extLst>
            </p:cNvPr>
            <p:cNvSpPr txBox="1"/>
            <p:nvPr/>
          </p:nvSpPr>
          <p:spPr>
            <a:xfrm>
              <a:off x="3210981" y="3996342"/>
              <a:ext cx="19019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ES" sz="1200" dirty="0">
                  <a:latin typeface="Work Sans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Hicimos grupos de investigación para diseñar la campaña de nuestra cultura.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44D605-23CA-494E-94BC-06135719DD60}"/>
              </a:ext>
            </a:extLst>
          </p:cNvPr>
          <p:cNvGrpSpPr/>
          <p:nvPr/>
        </p:nvGrpSpPr>
        <p:grpSpPr>
          <a:xfrm>
            <a:off x="5553190" y="1793439"/>
            <a:ext cx="1719499" cy="2787980"/>
            <a:chOff x="5434487" y="1762360"/>
            <a:chExt cx="1719499" cy="27879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BE7020-022D-4745-97E2-AC32EF16F3A7}"/>
                </a:ext>
              </a:extLst>
            </p:cNvPr>
            <p:cNvGrpSpPr/>
            <p:nvPr/>
          </p:nvGrpSpPr>
          <p:grpSpPr>
            <a:xfrm>
              <a:off x="5737460" y="1762360"/>
              <a:ext cx="1116842" cy="1070488"/>
              <a:chOff x="7092462" y="1396994"/>
              <a:chExt cx="1116842" cy="1070488"/>
            </a:xfrm>
          </p:grpSpPr>
          <p:sp>
            <p:nvSpPr>
              <p:cNvPr id="25" name="Rounded Rectangle 8">
                <a:extLst>
                  <a:ext uri="{FF2B5EF4-FFF2-40B4-BE49-F238E27FC236}">
                    <a16:creationId xmlns:a16="http://schemas.microsoft.com/office/drawing/2014/main" id="{E372919C-BFC6-41BC-B696-1DCE2E381289}"/>
                  </a:ext>
                </a:extLst>
              </p:cNvPr>
              <p:cNvSpPr/>
              <p:nvPr/>
            </p:nvSpPr>
            <p:spPr>
              <a:xfrm rot="2700000">
                <a:off x="7115639" y="1373817"/>
                <a:ext cx="1070488" cy="1116842"/>
              </a:xfrm>
              <a:prstGeom prst="roundRect">
                <a:avLst>
                  <a:gd name="adj" fmla="val 0"/>
                </a:avLst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Work Sans" pitchFamily="2" charset="77"/>
                </a:endParaRPr>
              </a:p>
            </p:txBody>
          </p:sp>
          <p:pic>
            <p:nvPicPr>
              <p:cNvPr id="39" name="Picture 95">
                <a:extLst>
                  <a:ext uri="{FF2B5EF4-FFF2-40B4-BE49-F238E27FC236}">
                    <a16:creationId xmlns:a16="http://schemas.microsoft.com/office/drawing/2014/main" id="{080B7DFC-6861-4711-A3EF-BACA384F6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0211" y="1610520"/>
                <a:ext cx="742246" cy="712487"/>
              </a:xfrm>
              <a:prstGeom prst="rect">
                <a:avLst/>
              </a:prstGeom>
            </p:spPr>
          </p:pic>
        </p:grp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04DEDA34-F901-49FB-9B8A-96FC3411BD0E}"/>
                </a:ext>
              </a:extLst>
            </p:cNvPr>
            <p:cNvSpPr txBox="1"/>
            <p:nvPr/>
          </p:nvSpPr>
          <p:spPr>
            <a:xfrm>
              <a:off x="5434487" y="3331865"/>
              <a:ext cx="171442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Diseñando </a:t>
              </a:r>
            </a:p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una estrategia </a:t>
              </a:r>
            </a:p>
          </p:txBody>
        </p:sp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AC03A254-0094-48E7-BDDD-7B67C909FA53}"/>
                </a:ext>
              </a:extLst>
            </p:cNvPr>
            <p:cNvSpPr txBox="1"/>
            <p:nvPr/>
          </p:nvSpPr>
          <p:spPr>
            <a:xfrm>
              <a:off x="5439566" y="3996342"/>
              <a:ext cx="171442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>
                  <a:latin typeface="Work Sans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Nos centramos en la planeación y comunicación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C70D5D-93CB-0D40-8B28-0CFAEEA199A1}"/>
              </a:ext>
            </a:extLst>
          </p:cNvPr>
          <p:cNvGrpSpPr/>
          <p:nvPr/>
        </p:nvGrpSpPr>
        <p:grpSpPr>
          <a:xfrm>
            <a:off x="7654250" y="1840631"/>
            <a:ext cx="1848054" cy="2740788"/>
            <a:chOff x="7564945" y="1762360"/>
            <a:chExt cx="1848054" cy="27407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CD274-BDDE-6944-8B23-6662FCA319BF}"/>
                </a:ext>
              </a:extLst>
            </p:cNvPr>
            <p:cNvGrpSpPr/>
            <p:nvPr/>
          </p:nvGrpSpPr>
          <p:grpSpPr>
            <a:xfrm>
              <a:off x="7930551" y="1762360"/>
              <a:ext cx="1116842" cy="1070488"/>
              <a:chOff x="8634821" y="1363506"/>
              <a:chExt cx="1116842" cy="1070488"/>
            </a:xfrm>
          </p:grpSpPr>
          <p:sp>
            <p:nvSpPr>
              <p:cNvPr id="28" name="Rounded Rectangle 12">
                <a:extLst>
                  <a:ext uri="{FF2B5EF4-FFF2-40B4-BE49-F238E27FC236}">
                    <a16:creationId xmlns:a16="http://schemas.microsoft.com/office/drawing/2014/main" id="{B44E75B9-B1CD-4D7A-8414-E54932286341}"/>
                  </a:ext>
                </a:extLst>
              </p:cNvPr>
              <p:cNvSpPr/>
              <p:nvPr/>
            </p:nvSpPr>
            <p:spPr>
              <a:xfrm rot="2700000">
                <a:off x="8657998" y="1340329"/>
                <a:ext cx="1070488" cy="1116842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Work Sans" pitchFamily="2" charset="77"/>
                </a:endParaRPr>
              </a:p>
            </p:txBody>
          </p:sp>
          <p:pic>
            <p:nvPicPr>
              <p:cNvPr id="40" name="Picture 100">
                <a:extLst>
                  <a:ext uri="{FF2B5EF4-FFF2-40B4-BE49-F238E27FC236}">
                    <a16:creationId xmlns:a16="http://schemas.microsoft.com/office/drawing/2014/main" id="{F2A02CDC-5FB7-427A-ABCC-80E414664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90560" y="1471404"/>
                <a:ext cx="866482" cy="831741"/>
              </a:xfrm>
              <a:prstGeom prst="rect">
                <a:avLst/>
              </a:prstGeom>
            </p:spPr>
          </p:pic>
        </p:grpSp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E5852244-14AA-478D-A4AD-EA7F2DCD938E}"/>
                </a:ext>
              </a:extLst>
            </p:cNvPr>
            <p:cNvSpPr txBox="1"/>
            <p:nvPr/>
          </p:nvSpPr>
          <p:spPr>
            <a:xfrm>
              <a:off x="7564945" y="3331864"/>
              <a:ext cx="184805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Validando internamente</a:t>
              </a:r>
            </a:p>
          </p:txBody>
        </p:sp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id="{C60C56E2-B892-48EA-ADB1-F810166A86A5}"/>
                </a:ext>
              </a:extLst>
            </p:cNvPr>
            <p:cNvSpPr txBox="1"/>
            <p:nvPr/>
          </p:nvSpPr>
          <p:spPr>
            <a:xfrm>
              <a:off x="7564945" y="3949150"/>
              <a:ext cx="184805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>
                  <a:latin typeface="Work Sans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Revisamos todo el plan con áreas internas para consenso final.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9D272D-D82D-1447-B57A-F3D14C52A139}"/>
              </a:ext>
            </a:extLst>
          </p:cNvPr>
          <p:cNvGrpSpPr/>
          <p:nvPr/>
        </p:nvGrpSpPr>
        <p:grpSpPr>
          <a:xfrm>
            <a:off x="9739341" y="1813693"/>
            <a:ext cx="2003700" cy="2767610"/>
            <a:chOff x="9823958" y="1743926"/>
            <a:chExt cx="2003700" cy="27676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906B1-1CAE-2E49-AF1E-03527F14D6F6}"/>
                </a:ext>
              </a:extLst>
            </p:cNvPr>
            <p:cNvGrpSpPr/>
            <p:nvPr/>
          </p:nvGrpSpPr>
          <p:grpSpPr>
            <a:xfrm>
              <a:off x="10267387" y="1743926"/>
              <a:ext cx="1116842" cy="1070488"/>
              <a:chOff x="10171252" y="1326912"/>
              <a:chExt cx="1116842" cy="1070488"/>
            </a:xfrm>
          </p:grpSpPr>
          <p:sp>
            <p:nvSpPr>
              <p:cNvPr id="27" name="Rounded Rectangle 10">
                <a:extLst>
                  <a:ext uri="{FF2B5EF4-FFF2-40B4-BE49-F238E27FC236}">
                    <a16:creationId xmlns:a16="http://schemas.microsoft.com/office/drawing/2014/main" id="{D4D84EB0-29A7-4029-A51E-A7718F37F144}"/>
                  </a:ext>
                </a:extLst>
              </p:cNvPr>
              <p:cNvSpPr/>
              <p:nvPr/>
            </p:nvSpPr>
            <p:spPr>
              <a:xfrm rot="2700000">
                <a:off x="10194429" y="1303735"/>
                <a:ext cx="1070488" cy="1116842"/>
              </a:xfrm>
              <a:prstGeom prst="roundRect">
                <a:avLst>
                  <a:gd name="adj" fmla="val 0"/>
                </a:avLst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Work Sans" pitchFamily="2" charset="77"/>
                </a:endParaRPr>
              </a:p>
            </p:txBody>
          </p:sp>
          <p:pic>
            <p:nvPicPr>
              <p:cNvPr id="41" name="Picture 82">
                <a:extLst>
                  <a:ext uri="{FF2B5EF4-FFF2-40B4-BE49-F238E27FC236}">
                    <a16:creationId xmlns:a16="http://schemas.microsoft.com/office/drawing/2014/main" id="{CAB4F667-E788-485D-AD50-CC7BA7EB7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37896" y="1417946"/>
                <a:ext cx="901618" cy="865468"/>
              </a:xfrm>
              <a:prstGeom prst="rect">
                <a:avLst/>
              </a:prstGeom>
            </p:spPr>
          </p:pic>
        </p:grpSp>
        <p:sp>
          <p:nvSpPr>
            <p:cNvPr id="49" name="TextBox 5">
              <a:extLst>
                <a:ext uri="{FF2B5EF4-FFF2-40B4-BE49-F238E27FC236}">
                  <a16:creationId xmlns:a16="http://schemas.microsoft.com/office/drawing/2014/main" id="{538458E7-8DB5-41E9-A7A2-1EE298DE6DDD}"/>
                </a:ext>
              </a:extLst>
            </p:cNvPr>
            <p:cNvSpPr txBox="1"/>
            <p:nvPr/>
          </p:nvSpPr>
          <p:spPr>
            <a:xfrm>
              <a:off x="9823958" y="3330876"/>
              <a:ext cx="20037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Socializando </a:t>
              </a:r>
            </a:p>
            <a:p>
              <a:pPr algn="ctr"/>
              <a:r>
                <a:rPr lang="es-ES" sz="1400" b="1" dirty="0">
                  <a:solidFill>
                    <a:srgbClr val="056F5F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nuestra cultura</a:t>
              </a:r>
            </a:p>
          </p:txBody>
        </p:sp>
        <p:sp>
          <p:nvSpPr>
            <p:cNvPr id="50" name="TextBox 14">
              <a:extLst>
                <a:ext uri="{FF2B5EF4-FFF2-40B4-BE49-F238E27FC236}">
                  <a16:creationId xmlns:a16="http://schemas.microsoft.com/office/drawing/2014/main" id="{2C50864A-B326-42B1-9654-506B1DA6E248}"/>
                </a:ext>
              </a:extLst>
            </p:cNvPr>
            <p:cNvSpPr txBox="1"/>
            <p:nvPr/>
          </p:nvSpPr>
          <p:spPr>
            <a:xfrm>
              <a:off x="9823958" y="3957538"/>
              <a:ext cx="20037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 dirty="0">
                  <a:latin typeface="Work Sans" pitchFamily="2" charset="77"/>
                  <a:ea typeface="Open Sans Light" panose="020B0306030504020204" pitchFamily="34" charset="0"/>
                  <a:cs typeface="Open Sans Light" panose="020B0306030504020204" pitchFamily="34" charset="0"/>
                </a:rPr>
                <a:t>Hicimos el lanzamiento a la organización para todos nuestros empleados.</a:t>
              </a:r>
            </a:p>
          </p:txBody>
        </p:sp>
      </p:grpSp>
      <p:sp>
        <p:nvSpPr>
          <p:cNvPr id="51" name="TextBox 30">
            <a:extLst>
              <a:ext uri="{FF2B5EF4-FFF2-40B4-BE49-F238E27FC236}">
                <a16:creationId xmlns:a16="http://schemas.microsoft.com/office/drawing/2014/main" id="{993FCEB1-0190-4114-9D3C-2B73BB08F527}"/>
              </a:ext>
            </a:extLst>
          </p:cNvPr>
          <p:cNvSpPr txBox="1"/>
          <p:nvPr/>
        </p:nvSpPr>
        <p:spPr>
          <a:xfrm rot="16200000">
            <a:off x="-1301135" y="2956597"/>
            <a:ext cx="367238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cap="all" dirty="0">
                <a:solidFill>
                  <a:schemeClr val="bg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2017 - 2018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6828A0-10FE-684D-B280-26340C535AC5}"/>
              </a:ext>
            </a:extLst>
          </p:cNvPr>
          <p:cNvGrpSpPr/>
          <p:nvPr/>
        </p:nvGrpSpPr>
        <p:grpSpPr>
          <a:xfrm>
            <a:off x="1892620" y="5062111"/>
            <a:ext cx="8375029" cy="1023573"/>
            <a:chOff x="3223467" y="4879242"/>
            <a:chExt cx="8375029" cy="1023573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659C94EE-E3C8-4C7E-80C2-E0054CC703CD}"/>
                </a:ext>
              </a:extLst>
            </p:cNvPr>
            <p:cNvGrpSpPr/>
            <p:nvPr/>
          </p:nvGrpSpPr>
          <p:grpSpPr>
            <a:xfrm>
              <a:off x="3652004" y="4895103"/>
              <a:ext cx="7946492" cy="1007712"/>
              <a:chOff x="3769472" y="3570814"/>
              <a:chExt cx="3281455" cy="835485"/>
            </a:xfrm>
          </p:grpSpPr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813FB60B-FCD2-43D1-9780-51CEBD02410C}"/>
                  </a:ext>
                </a:extLst>
              </p:cNvPr>
              <p:cNvSpPr/>
              <p:nvPr/>
            </p:nvSpPr>
            <p:spPr>
              <a:xfrm>
                <a:off x="3769472" y="3570814"/>
                <a:ext cx="3281455" cy="83548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FD7AB2E6-5906-4878-B1E0-40CCCDE0B616}"/>
                  </a:ext>
                </a:extLst>
              </p:cNvPr>
              <p:cNvSpPr txBox="1"/>
              <p:nvPr/>
            </p:nvSpPr>
            <p:spPr>
              <a:xfrm>
                <a:off x="3769472" y="3570814"/>
                <a:ext cx="3281455" cy="8354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endParaRPr lang="en-US" sz="2200" kern="1200" dirty="0">
                  <a:solidFill>
                    <a:schemeClr val="tx1"/>
                  </a:solidFill>
                  <a:latin typeface="WORK SANS REGULAR ROMAN" pitchFamily="2" charset="77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F77878C8-97B2-493E-A102-105B0D328C0F}"/>
                </a:ext>
              </a:extLst>
            </p:cNvPr>
            <p:cNvGrpSpPr/>
            <p:nvPr/>
          </p:nvGrpSpPr>
          <p:grpSpPr>
            <a:xfrm>
              <a:off x="3789176" y="4960715"/>
              <a:ext cx="7722949" cy="872255"/>
              <a:chOff x="3769472" y="445280"/>
              <a:chExt cx="3281455" cy="829236"/>
            </a:xfrm>
          </p:grpSpPr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6597405F-C9F9-4734-B222-A912BE8CF366}"/>
                  </a:ext>
                </a:extLst>
              </p:cNvPr>
              <p:cNvSpPr/>
              <p:nvPr/>
            </p:nvSpPr>
            <p:spPr>
              <a:xfrm>
                <a:off x="3769472" y="445280"/>
                <a:ext cx="3281455" cy="82923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7B5D43F-33AE-41A0-BA5A-A18D6644B369}"/>
                  </a:ext>
                </a:extLst>
              </p:cNvPr>
              <p:cNvSpPr txBox="1"/>
              <p:nvPr/>
            </p:nvSpPr>
            <p:spPr>
              <a:xfrm>
                <a:off x="3769472" y="445280"/>
                <a:ext cx="3281455" cy="8292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endParaRPr lang="en-US" sz="2200" kern="1200" dirty="0">
                  <a:latin typeface="WORK SANS REGULAR ROMAN" pitchFamily="2" charset="77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</p:grp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94005D4B-3E8C-4C71-9797-06340D9E1656}"/>
                </a:ext>
              </a:extLst>
            </p:cNvPr>
            <p:cNvSpPr txBox="1"/>
            <p:nvPr/>
          </p:nvSpPr>
          <p:spPr>
            <a:xfrm>
              <a:off x="4243849" y="5023621"/>
              <a:ext cx="7213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Desde entonces, seguimos trabajando en integrar nuestro </a:t>
              </a:r>
              <a:r>
                <a:rPr lang="es-E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CREDO</a:t>
              </a:r>
              <a:r>
                <a:rPr lang="es-E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y </a:t>
              </a:r>
              <a:r>
                <a:rPr lang="es-E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ETHOS</a:t>
              </a:r>
              <a:r>
                <a:rPr lang="es-E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en todo el ciclo de vida de nuestro talento en Cengage. </a:t>
              </a:r>
              <a:endParaRPr lang="es-MX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AD5A1728-3357-4591-860B-DAE9A4F51800}"/>
                </a:ext>
              </a:extLst>
            </p:cNvPr>
            <p:cNvSpPr/>
            <p:nvPr/>
          </p:nvSpPr>
          <p:spPr>
            <a:xfrm>
              <a:off x="3223467" y="4879242"/>
              <a:ext cx="938478" cy="926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79BAD68D-9A14-4964-8236-C35B936C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777" y="4889313"/>
              <a:ext cx="1008305" cy="1013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866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8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EF24A051-2964-BA41-B52A-DEA187B8DD31}"/>
    </a:ext>
  </a:extLst>
</a:theme>
</file>

<file path=ppt/theme/theme10.xml><?xml version="1.0" encoding="utf-8"?>
<a:theme xmlns:a="http://schemas.openxmlformats.org/drawingml/2006/main" name="2_Cengage Grou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FD8F2B6A-AC74-7445-9EDA-B2901A6824B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 Slide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6353ED8C-6A75-8C46-AA93-1EDD6E13DF90}"/>
    </a:ext>
  </a:extLst>
</a:theme>
</file>

<file path=ppt/theme/theme3.xml><?xml version="1.0" encoding="utf-8"?>
<a:theme xmlns:a="http://schemas.openxmlformats.org/drawingml/2006/main" name="Breakout Slide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987D6FA7-481D-6640-92FB-BD5BEB8E4045}"/>
    </a:ext>
  </a:extLst>
</a:theme>
</file>

<file path=ppt/theme/theme4.xml><?xml version="1.0" encoding="utf-8"?>
<a:theme xmlns:a="http://schemas.openxmlformats.org/drawingml/2006/main" name="Column Layout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CF9A66C2-A48C-204B-BD22-CCD06C27A73C}"/>
    </a:ext>
  </a:extLst>
</a:theme>
</file>

<file path=ppt/theme/theme5.xml><?xml version="1.0" encoding="utf-8"?>
<a:theme xmlns:a="http://schemas.openxmlformats.org/drawingml/2006/main" name="Cengage Grou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CF9A66C2-A48C-204B-BD22-CCD06C27A73C}"/>
    </a:ext>
  </a:extLst>
</a:theme>
</file>

<file path=ppt/theme/theme6.xml><?xml version="1.0" encoding="utf-8"?>
<a:theme xmlns:a="http://schemas.openxmlformats.org/drawingml/2006/main" name="Important Note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CF9A66C2-A48C-204B-BD22-CCD06C27A73C}"/>
    </a:ext>
  </a:extLst>
</a:theme>
</file>

<file path=ppt/theme/theme7.xml><?xml version="1.0" encoding="utf-8"?>
<a:theme xmlns:a="http://schemas.openxmlformats.org/drawingml/2006/main" name="Credo &amp; Etho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DC7CFC2-62DE-0348-8F33-BF987E7E553A}" vid="{CF9A66C2-A48C-204B-BD22-CCD06C27A73C}"/>
    </a:ext>
  </a:extLst>
</a:theme>
</file>

<file path=ppt/theme/theme8.xml><?xml version="1.0" encoding="utf-8"?>
<a:theme xmlns:a="http://schemas.openxmlformats.org/drawingml/2006/main" name="Titl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8FBD12F1-D9C5-544F-A382-1FD843D78823}"/>
    </a:ext>
  </a:extLst>
</a:theme>
</file>

<file path=ppt/theme/theme9.xml><?xml version="1.0" encoding="utf-8"?>
<a:theme xmlns:a="http://schemas.openxmlformats.org/drawingml/2006/main" name="1_Cengage Grou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FD8F2B6A-AC74-7445-9EDA-B2901A6824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CD10B43BF6A49A231A35683DC3D1F" ma:contentTypeVersion="13" ma:contentTypeDescription="Create a new document." ma:contentTypeScope="" ma:versionID="a59d4d2f3daa9a0d3a5364a48f7e58b3">
  <xsd:schema xmlns:xsd="http://www.w3.org/2001/XMLSchema" xmlns:xs="http://www.w3.org/2001/XMLSchema" xmlns:p="http://schemas.microsoft.com/office/2006/metadata/properties" xmlns:ns2="0e9c845d-987e-41ce-9f61-733aa800bb2a" xmlns:ns3="e8c90460-975f-424d-8dc0-3b5221746e9f" targetNamespace="http://schemas.microsoft.com/office/2006/metadata/properties" ma:root="true" ma:fieldsID="df1938f359dde11a130f2ab7c6fcf3f0" ns2:_="" ns3:_="">
    <xsd:import namespace="0e9c845d-987e-41ce-9f61-733aa800bb2a"/>
    <xsd:import namespace="e8c90460-975f-424d-8dc0-3b5221746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845d-987e-41ce-9f61-733aa800bb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90460-975f-424d-8dc0-3b5221746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E7DCBA-C39B-472F-9675-8FCB20E1EA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01D23-9158-48CD-8133-D9045A2E5963}">
  <ds:schemaRefs>
    <ds:schemaRef ds:uri="http://schemas.microsoft.com/office/2006/documentManagement/types"/>
    <ds:schemaRef ds:uri="http://purl.org/dc/terms/"/>
    <ds:schemaRef ds:uri="http://purl.org/dc/dcmitype/"/>
    <ds:schemaRef ds:uri="0e9c845d-987e-41ce-9f61-733aa800bb2a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8c90460-975f-424d-8dc0-3b5221746e9f"/>
  </ds:schemaRefs>
</ds:datastoreItem>
</file>

<file path=customXml/itemProps3.xml><?xml version="1.0" encoding="utf-8"?>
<ds:datastoreItem xmlns:ds="http://schemas.openxmlformats.org/officeDocument/2006/customXml" ds:itemID="{5BD4737F-EED7-467A-B3A3-8FFB17BB7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c845d-987e-41ce-9f61-733aa800bb2a"/>
    <ds:schemaRef ds:uri="e8c90460-975f-424d-8dc0-3b5221746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6297</TotalTime>
  <Words>1122</Words>
  <Application>Microsoft Macintosh PowerPoint</Application>
  <PresentationFormat>Panorámica</PresentationFormat>
  <Paragraphs>158</Paragraphs>
  <Slides>16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10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37" baseType="lpstr">
      <vt:lpstr>Arial</vt:lpstr>
      <vt:lpstr>Calibri</vt:lpstr>
      <vt:lpstr>Open Sans Light</vt:lpstr>
      <vt:lpstr>System Font Regular</vt:lpstr>
      <vt:lpstr>Wingdings</vt:lpstr>
      <vt:lpstr>Work Sans</vt:lpstr>
      <vt:lpstr>WORK SANS BOLD ROMAN</vt:lpstr>
      <vt:lpstr>Work Sans Light</vt:lpstr>
      <vt:lpstr>WORK SANS MEDIUM ROMAN</vt:lpstr>
      <vt:lpstr>WORK SANS REGULAR ROMAN</vt:lpstr>
      <vt:lpstr>Title Slides</vt:lpstr>
      <vt:lpstr>Agenda Slides</vt:lpstr>
      <vt:lpstr>Breakout Slides</vt:lpstr>
      <vt:lpstr>Column Layouts</vt:lpstr>
      <vt:lpstr>Cengage Group</vt:lpstr>
      <vt:lpstr>Important Notes</vt:lpstr>
      <vt:lpstr>Credo &amp; Ethos</vt:lpstr>
      <vt:lpstr>Title</vt:lpstr>
      <vt:lpstr>1_Cengage Group</vt:lpstr>
      <vt:lpstr>2_Cengage Group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¿De qué estamos hablando?</vt:lpstr>
      <vt:lpstr>¿Cómo se desarrolló nuestro Ethos? </vt:lpstr>
      <vt:lpstr>Nuestro Credo</vt:lpstr>
      <vt:lpstr>Nuestro Ethos</vt:lpstr>
      <vt:lpstr>Presentación de PowerPoint</vt:lpstr>
      <vt:lpstr>Presentación de PowerPoint</vt:lpstr>
      <vt:lpstr>Presentación de PowerPoint</vt:lpstr>
      <vt:lpstr>¿Cómo aplicamos el Ethos en el día a día en RRHH?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Coffman, Wesley</dc:creator>
  <cp:lastModifiedBy>Paez, Lourdes</cp:lastModifiedBy>
  <cp:revision>11</cp:revision>
  <dcterms:created xsi:type="dcterms:W3CDTF">2021-11-18T17:10:55Z</dcterms:created>
  <dcterms:modified xsi:type="dcterms:W3CDTF">2022-01-21T03:10:09Z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0x010100B3CCD10B43BF6A49A231A35683DC3D1F</vt:lpwstr>
  </property>
</Properties>
</file>