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sldIdLst>
    <p:sldId id="297" r:id="rId5"/>
    <p:sldId id="318" r:id="rId6"/>
    <p:sldId id="257" r:id="rId7"/>
    <p:sldId id="309" r:id="rId8"/>
    <p:sldId id="287" r:id="rId9"/>
    <p:sldId id="288" r:id="rId10"/>
    <p:sldId id="289" r:id="rId11"/>
    <p:sldId id="301" r:id="rId12"/>
    <p:sldId id="260" r:id="rId13"/>
    <p:sldId id="305" r:id="rId14"/>
    <p:sldId id="310" r:id="rId15"/>
    <p:sldId id="263" r:id="rId16"/>
    <p:sldId id="290" r:id="rId17"/>
    <p:sldId id="303" r:id="rId18"/>
    <p:sldId id="264" r:id="rId19"/>
    <p:sldId id="265" r:id="rId20"/>
    <p:sldId id="266" r:id="rId21"/>
    <p:sldId id="267" r:id="rId22"/>
    <p:sldId id="311" r:id="rId23"/>
    <p:sldId id="268" r:id="rId24"/>
    <p:sldId id="269" r:id="rId25"/>
    <p:sldId id="316" r:id="rId26"/>
    <p:sldId id="306" r:id="rId27"/>
    <p:sldId id="291" r:id="rId28"/>
    <p:sldId id="292" r:id="rId29"/>
    <p:sldId id="271" r:id="rId30"/>
    <p:sldId id="312" r:id="rId31"/>
    <p:sldId id="273" r:id="rId32"/>
    <p:sldId id="307" r:id="rId33"/>
    <p:sldId id="275" r:id="rId34"/>
    <p:sldId id="276" r:id="rId35"/>
    <p:sldId id="277" r:id="rId36"/>
    <p:sldId id="278" r:id="rId37"/>
    <p:sldId id="279" r:id="rId38"/>
    <p:sldId id="280" r:id="rId39"/>
    <p:sldId id="295" r:id="rId40"/>
    <p:sldId id="293" r:id="rId41"/>
    <p:sldId id="313" r:id="rId42"/>
    <p:sldId id="281" r:id="rId43"/>
    <p:sldId id="314" r:id="rId44"/>
    <p:sldId id="296" r:id="rId45"/>
    <p:sldId id="284" r:id="rId46"/>
    <p:sldId id="29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spiller" initials="ks" lastIdx="6" clrIdx="0">
    <p:extLst>
      <p:ext uri="{19B8F6BF-5375-455C-9EA6-DF929625EA0E}">
        <p15:presenceInfo xmlns:p15="http://schemas.microsoft.com/office/powerpoint/2012/main" userId="205c04a3f171c0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FFD700"/>
    <a:srgbClr val="719EBF"/>
    <a:srgbClr val="385E8C"/>
    <a:srgbClr val="A0CC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D1BF7-EF53-4EE7-A43D-851431925DA9}" v="4" dt="2021-11-24T05:04:53.126"/>
    <p1510:client id="{A79BAAD5-6BE9-3B14-B34D-D9AEF10691C6}" v="8" dt="2021-11-24T02:36:36.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84483" autoAdjust="0"/>
  </p:normalViewPr>
  <p:slideViewPr>
    <p:cSldViewPr snapToGrid="0">
      <p:cViewPr varScale="1">
        <p:scale>
          <a:sx n="55" d="100"/>
          <a:sy n="55" d="100"/>
        </p:scale>
        <p:origin x="960" y="72"/>
      </p:cViewPr>
      <p:guideLst/>
    </p:cSldViewPr>
  </p:slideViewPr>
  <p:notesTextViewPr>
    <p:cViewPr>
      <p:scale>
        <a:sx n="1" d="1"/>
        <a:sy n="1" d="1"/>
      </p:scale>
      <p:origin x="0" y="0"/>
    </p:cViewPr>
  </p:notesTextViewPr>
  <p:sorterViewPr>
    <p:cViewPr>
      <p:scale>
        <a:sx n="150" d="100"/>
        <a:sy n="150" d="100"/>
      </p:scale>
      <p:origin x="0" y="-3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Ahimsa U" userId="S::ahimsa.martinez@cengage.com::dd1b7f91-7a92-4658-aeab-59df54773293" providerId="AD" clId="Web-{A79BAAD5-6BE9-3B14-B34D-D9AEF10691C6}"/>
    <pc:docChg chg="modSld">
      <pc:chgData name="Martinez, Ahimsa U" userId="S::ahimsa.martinez@cengage.com::dd1b7f91-7a92-4658-aeab-59df54773293" providerId="AD" clId="Web-{A79BAAD5-6BE9-3B14-B34D-D9AEF10691C6}" dt="2021-11-24T02:36:36.139" v="6"/>
      <pc:docMkLst>
        <pc:docMk/>
      </pc:docMkLst>
      <pc:sldChg chg="addSp delSp modSp">
        <pc:chgData name="Martinez, Ahimsa U" userId="S::ahimsa.martinez@cengage.com::dd1b7f91-7a92-4658-aeab-59df54773293" providerId="AD" clId="Web-{A79BAAD5-6BE9-3B14-B34D-D9AEF10691C6}" dt="2021-11-24T02:36:27.576" v="5"/>
        <pc:sldMkLst>
          <pc:docMk/>
          <pc:sldMk cId="552881126" sldId="297"/>
        </pc:sldMkLst>
        <pc:picChg chg="add mod">
          <ac:chgData name="Martinez, Ahimsa U" userId="S::ahimsa.martinez@cengage.com::dd1b7f91-7a92-4658-aeab-59df54773293" providerId="AD" clId="Web-{A79BAAD5-6BE9-3B14-B34D-D9AEF10691C6}" dt="2021-11-24T02:35:48.153" v="3" actId="1076"/>
          <ac:picMkLst>
            <pc:docMk/>
            <pc:sldMk cId="552881126" sldId="297"/>
            <ac:picMk id="2" creationId="{14EBF29C-C129-46D0-8FCC-3909774DF60D}"/>
          </ac:picMkLst>
        </pc:picChg>
        <pc:picChg chg="add del">
          <ac:chgData name="Martinez, Ahimsa U" userId="S::ahimsa.martinez@cengage.com::dd1b7f91-7a92-4658-aeab-59df54773293" providerId="AD" clId="Web-{A79BAAD5-6BE9-3B14-B34D-D9AEF10691C6}" dt="2021-11-24T02:36:27.576" v="5"/>
          <ac:picMkLst>
            <pc:docMk/>
            <pc:sldMk cId="552881126" sldId="297"/>
            <ac:picMk id="3" creationId="{221A564A-E8F2-4910-BE4C-CF8DF4452942}"/>
          </ac:picMkLst>
        </pc:picChg>
      </pc:sldChg>
      <pc:sldChg chg="addSp">
        <pc:chgData name="Martinez, Ahimsa U" userId="S::ahimsa.martinez@cengage.com::dd1b7f91-7a92-4658-aeab-59df54773293" providerId="AD" clId="Web-{A79BAAD5-6BE9-3B14-B34D-D9AEF10691C6}" dt="2021-11-24T02:36:36.139" v="6"/>
        <pc:sldMkLst>
          <pc:docMk/>
          <pc:sldMk cId="1242344435" sldId="298"/>
        </pc:sldMkLst>
        <pc:picChg chg="add">
          <ac:chgData name="Martinez, Ahimsa U" userId="S::ahimsa.martinez@cengage.com::dd1b7f91-7a92-4658-aeab-59df54773293" providerId="AD" clId="Web-{A79BAAD5-6BE9-3B14-B34D-D9AEF10691C6}" dt="2021-11-24T02:36:36.139" v="6"/>
          <ac:picMkLst>
            <pc:docMk/>
            <pc:sldMk cId="1242344435" sldId="298"/>
            <ac:picMk id="2" creationId="{1689ACCA-DCA8-4E42-AAF7-8335005A3EBF}"/>
          </ac:picMkLst>
        </pc:picChg>
      </pc:sldChg>
    </pc:docChg>
  </pc:docChgLst>
  <pc:docChgLst>
    <pc:chgData name="Ferrigno, Gina M" userId="b1d7d827-6f58-4b00-bb31-e5bfc4b036de" providerId="ADAL" clId="{6B3D1BF7-EF53-4EE7-A43D-851431925DA9}"/>
    <pc:docChg chg="undo custSel addSld delSld modSld">
      <pc:chgData name="Ferrigno, Gina M" userId="b1d7d827-6f58-4b00-bb31-e5bfc4b036de" providerId="ADAL" clId="{6B3D1BF7-EF53-4EE7-A43D-851431925DA9}" dt="2021-11-24T05:05:21.155" v="570" actId="27636"/>
      <pc:docMkLst>
        <pc:docMk/>
      </pc:docMkLst>
      <pc:sldChg chg="modNotesTx">
        <pc:chgData name="Ferrigno, Gina M" userId="b1d7d827-6f58-4b00-bb31-e5bfc4b036de" providerId="ADAL" clId="{6B3D1BF7-EF53-4EE7-A43D-851431925DA9}" dt="2021-11-24T04:51:16.902" v="0" actId="20577"/>
        <pc:sldMkLst>
          <pc:docMk/>
          <pc:sldMk cId="552881126" sldId="297"/>
        </pc:sldMkLst>
      </pc:sldChg>
      <pc:sldChg chg="new del">
        <pc:chgData name="Ferrigno, Gina M" userId="b1d7d827-6f58-4b00-bb31-e5bfc4b036de" providerId="ADAL" clId="{6B3D1BF7-EF53-4EE7-A43D-851431925DA9}" dt="2021-11-24T04:51:43.479" v="5" actId="47"/>
        <pc:sldMkLst>
          <pc:docMk/>
          <pc:sldMk cId="3035365362" sldId="317"/>
        </pc:sldMkLst>
      </pc:sldChg>
      <pc:sldChg chg="add del">
        <pc:chgData name="Ferrigno, Gina M" userId="b1d7d827-6f58-4b00-bb31-e5bfc4b036de" providerId="ADAL" clId="{6B3D1BF7-EF53-4EE7-A43D-851431925DA9}" dt="2021-11-24T04:51:34.741" v="2"/>
        <pc:sldMkLst>
          <pc:docMk/>
          <pc:sldMk cId="4132223000" sldId="317"/>
        </pc:sldMkLst>
      </pc:sldChg>
      <pc:sldChg chg="delSp modSp add mod">
        <pc:chgData name="Ferrigno, Gina M" userId="b1d7d827-6f58-4b00-bb31-e5bfc4b036de" providerId="ADAL" clId="{6B3D1BF7-EF53-4EE7-A43D-851431925DA9}" dt="2021-11-24T05:05:21.155" v="570" actId="27636"/>
        <pc:sldMkLst>
          <pc:docMk/>
          <pc:sldMk cId="1582204041" sldId="318"/>
        </pc:sldMkLst>
        <pc:spChg chg="mod">
          <ac:chgData name="Ferrigno, Gina M" userId="b1d7d827-6f58-4b00-bb31-e5bfc4b036de" providerId="ADAL" clId="{6B3D1BF7-EF53-4EE7-A43D-851431925DA9}" dt="2021-11-24T05:01:51.219" v="511" actId="6549"/>
          <ac:spMkLst>
            <pc:docMk/>
            <pc:sldMk cId="1582204041" sldId="318"/>
            <ac:spMk id="2" creationId="{8D7C1E56-88A5-4CC9-A352-5A3FD3CB5DD1}"/>
          </ac:spMkLst>
        </pc:spChg>
        <pc:spChg chg="mod">
          <ac:chgData name="Ferrigno, Gina M" userId="b1d7d827-6f58-4b00-bb31-e5bfc4b036de" providerId="ADAL" clId="{6B3D1BF7-EF53-4EE7-A43D-851431925DA9}" dt="2021-11-24T05:05:21.155" v="570" actId="27636"/>
          <ac:spMkLst>
            <pc:docMk/>
            <pc:sldMk cId="1582204041" sldId="318"/>
            <ac:spMk id="3" creationId="{D5ECB653-2C92-4532-A8C9-F4113C1CB720}"/>
          </ac:spMkLst>
        </pc:spChg>
        <pc:picChg chg="del">
          <ac:chgData name="Ferrigno, Gina M" userId="b1d7d827-6f58-4b00-bb31-e5bfc4b036de" providerId="ADAL" clId="{6B3D1BF7-EF53-4EE7-A43D-851431925DA9}" dt="2021-11-24T04:52:04.340" v="59" actId="478"/>
          <ac:picMkLst>
            <pc:docMk/>
            <pc:sldMk cId="1582204041" sldId="318"/>
            <ac:picMk id="5" creationId="{00000000-0000-0000-0000-000000000000}"/>
          </ac:picMkLst>
        </pc:picChg>
        <pc:picChg chg="del">
          <ac:chgData name="Ferrigno, Gina M" userId="b1d7d827-6f58-4b00-bb31-e5bfc4b036de" providerId="ADAL" clId="{6B3D1BF7-EF53-4EE7-A43D-851431925DA9}" dt="2021-11-24T04:52:13.611" v="64" actId="478"/>
          <ac:picMkLst>
            <pc:docMk/>
            <pc:sldMk cId="1582204041" sldId="318"/>
            <ac:picMk id="7" creationId="{0C5120CB-EA97-42FF-B78C-DDB8107BB4EC}"/>
          </ac:picMkLst>
        </pc:picChg>
        <pc:picChg chg="del">
          <ac:chgData name="Ferrigno, Gina M" userId="b1d7d827-6f58-4b00-bb31-e5bfc4b036de" providerId="ADAL" clId="{6B3D1BF7-EF53-4EE7-A43D-851431925DA9}" dt="2021-11-24T04:52:12.659" v="63" actId="478"/>
          <ac:picMkLst>
            <pc:docMk/>
            <pc:sldMk cId="1582204041" sldId="318"/>
            <ac:picMk id="9" creationId="{F6F1932B-B879-4F79-A1C4-6234004ADC7C}"/>
          </ac:picMkLst>
        </pc:picChg>
        <pc:picChg chg="del">
          <ac:chgData name="Ferrigno, Gina M" userId="b1d7d827-6f58-4b00-bb31-e5bfc4b036de" providerId="ADAL" clId="{6B3D1BF7-EF53-4EE7-A43D-851431925DA9}" dt="2021-11-24T04:52:11.496" v="62" actId="478"/>
          <ac:picMkLst>
            <pc:docMk/>
            <pc:sldMk cId="1582204041" sldId="318"/>
            <ac:picMk id="11" creationId="{718CA5D0-1DC0-4BC8-81AD-4778EC5945BB}"/>
          </ac:picMkLst>
        </pc:picChg>
        <pc:picChg chg="del">
          <ac:chgData name="Ferrigno, Gina M" userId="b1d7d827-6f58-4b00-bb31-e5bfc4b036de" providerId="ADAL" clId="{6B3D1BF7-EF53-4EE7-A43D-851431925DA9}" dt="2021-11-24T04:52:09.516" v="61" actId="478"/>
          <ac:picMkLst>
            <pc:docMk/>
            <pc:sldMk cId="1582204041" sldId="318"/>
            <ac:picMk id="15" creationId="{F891D597-8580-47AE-AEE2-D2C924515C0B}"/>
          </ac:picMkLst>
        </pc:picChg>
        <pc:picChg chg="del">
          <ac:chgData name="Ferrigno, Gina M" userId="b1d7d827-6f58-4b00-bb31-e5bfc4b036de" providerId="ADAL" clId="{6B3D1BF7-EF53-4EE7-A43D-851431925DA9}" dt="2021-11-24T04:52:07.792" v="60" actId="478"/>
          <ac:picMkLst>
            <pc:docMk/>
            <pc:sldMk cId="1582204041" sldId="318"/>
            <ac:picMk id="17" creationId="{2AFBA604-C5F4-4EF1-BE7E-3AC31E41DF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6C7C-717B-40D2-80C8-F8132013B822}" type="datetimeFigureOut">
              <a:rPr lang="en-US" smtClean="0"/>
              <a:t>11/24/2021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0EEF0-5F21-43EA-893F-D92257CC4DFC}" type="slidenum">
              <a:rPr lang="en-US" smtClean="0"/>
              <a:t>‹Nº›</a:t>
            </a:fld>
            <a:endParaRPr lang="en-US"/>
          </a:p>
        </p:txBody>
      </p:sp>
    </p:spTree>
    <p:extLst>
      <p:ext uri="{BB962C8B-B14F-4D97-AF65-F5344CB8AC3E}">
        <p14:creationId xmlns:p14="http://schemas.microsoft.com/office/powerpoint/2010/main" val="3720954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0EEF0-5F21-43EA-893F-D92257CC4DFC}" type="slidenum">
              <a:rPr lang="en-US" smtClean="0"/>
              <a:t>1</a:t>
            </a:fld>
            <a:endParaRPr lang="en-US"/>
          </a:p>
        </p:txBody>
      </p:sp>
    </p:spTree>
    <p:extLst>
      <p:ext uri="{BB962C8B-B14F-4D97-AF65-F5344CB8AC3E}">
        <p14:creationId xmlns:p14="http://schemas.microsoft.com/office/powerpoint/2010/main" val="391786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Having understood the meaning of something, you can begin to analyze and evaluate new information.  </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16</a:t>
            </a:fld>
            <a:endParaRPr lang="en-US"/>
          </a:p>
        </p:txBody>
      </p:sp>
    </p:spTree>
    <p:extLst>
      <p:ext uri="{BB962C8B-B14F-4D97-AF65-F5344CB8AC3E}">
        <p14:creationId xmlns:p14="http://schemas.microsoft.com/office/powerpoint/2010/main" val="1798886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(get ideas from the audience before populating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Encouraging critical thinking means that learners develop their ability to question and think independently and to process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doing this they learn more deeply.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classroom activities and tasks are more motivating and engaging when they demand different levels of higher order thinking (both critical and creative thinking).</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17</a:t>
            </a:fld>
            <a:endParaRPr lang="en-US"/>
          </a:p>
        </p:txBody>
      </p:sp>
    </p:spTree>
    <p:extLst>
      <p:ext uri="{BB962C8B-B14F-4D97-AF65-F5344CB8AC3E}">
        <p14:creationId xmlns:p14="http://schemas.microsoft.com/office/powerpoint/2010/main" val="294044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t>
            </a:r>
            <a:r>
              <a:rPr lang="en-US" i="1" dirty="0"/>
              <a:t>Life, </a:t>
            </a:r>
            <a:r>
              <a:rPr lang="en-US" i="0" dirty="0"/>
              <a:t>learners will leave your classroom having learned NEW things about the world.  Learning new information in a second language challenges learners to move beyond comprehension and ask questions like, “I wonder if…, or What happens when…, or What if I was in a similar position….”</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20</a:t>
            </a:fld>
            <a:endParaRPr lang="en-US"/>
          </a:p>
        </p:txBody>
      </p:sp>
    </p:spTree>
    <p:extLst>
      <p:ext uri="{BB962C8B-B14F-4D97-AF65-F5344CB8AC3E}">
        <p14:creationId xmlns:p14="http://schemas.microsoft.com/office/powerpoint/2010/main" val="242431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the unit, carefully-crafted vocabulary and grammar activities develop critical thinking skills.  For example, take a look at this vocabulary task.  The purpose of the activity is to get students using and thinking about the topic and target vocabulary terms.  But they are also analyzing and discussing a most-likely unfamiliar expression in a way that is on-target for their language level.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E0EEF0-5F21-43EA-893F-D92257CC4DFC}" type="slidenum">
              <a:rPr lang="en-US" smtClean="0"/>
              <a:t>21</a:t>
            </a:fld>
            <a:endParaRPr lang="en-US"/>
          </a:p>
        </p:txBody>
      </p:sp>
    </p:spTree>
    <p:extLst>
      <p:ext uri="{BB962C8B-B14F-4D97-AF65-F5344CB8AC3E}">
        <p14:creationId xmlns:p14="http://schemas.microsoft.com/office/powerpoint/2010/main" val="1094800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is an example of a guided discovery grammar task that requires some higher order thinking.  (walk through the first two tasks – Answers: 1. fell 2. were going/wasn’t moving/was breathing).</a:t>
            </a:r>
          </a:p>
          <a:p>
            <a:r>
              <a:rPr lang="en-US" sz="1200" kern="1200" dirty="0">
                <a:solidFill>
                  <a:schemeClr val="tx1"/>
                </a:solidFill>
                <a:effectLst/>
                <a:latin typeface="+mn-lt"/>
                <a:ea typeface="+mn-ea"/>
                <a:cs typeface="+mn-cs"/>
              </a:rPr>
              <a:t>Please note that in the new edition, the grammar presentations is clearer and more comprehensive.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just take a moment to look at the grammar syllabus in Life Second Edition. The grammar analysis and practice is stronger, with extra practice activities and precise grammar analysis.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speaking activity is a fluency/communicative activity but also with further practice of the grammar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newly updated Grammar Reference section in the back of the book offers further grammar presentation and practice for each unit.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E0EEF0-5F21-43EA-893F-D92257CC4DFC}" type="slidenum">
              <a:rPr lang="en-US" smtClean="0"/>
              <a:t>22</a:t>
            </a:fld>
            <a:endParaRPr lang="en-US"/>
          </a:p>
        </p:txBody>
      </p:sp>
    </p:spTree>
    <p:extLst>
      <p:ext uri="{BB962C8B-B14F-4D97-AF65-F5344CB8AC3E}">
        <p14:creationId xmlns:p14="http://schemas.microsoft.com/office/powerpoint/2010/main" val="289599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photography alone can get students asking questions.  </a:t>
            </a:r>
          </a:p>
          <a:p>
            <a:r>
              <a:rPr lang="en-US" dirty="0"/>
              <a:t>For example, this photograph asks what question? (why is there a table in the middle of the desert?  Who’s eating there?)</a:t>
            </a:r>
          </a:p>
          <a:p>
            <a:r>
              <a:rPr lang="en-US" dirty="0"/>
              <a:t>And this one: (what is she writing?  Why?  What’s a “bucket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What is that woman doing above the street?</a:t>
            </a:r>
          </a:p>
          <a:p>
            <a:endParaRPr lang="en-US" dirty="0"/>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23</a:t>
            </a:fld>
            <a:endParaRPr lang="en-US"/>
          </a:p>
        </p:txBody>
      </p:sp>
    </p:spTree>
    <p:extLst>
      <p:ext uri="{BB962C8B-B14F-4D97-AF65-F5344CB8AC3E}">
        <p14:creationId xmlns:p14="http://schemas.microsoft.com/office/powerpoint/2010/main" val="1355093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70% of the highly-acclaimed </a:t>
            </a:r>
            <a:r>
              <a:rPr lang="en-US" sz="1200" i="1" kern="1200" dirty="0">
                <a:solidFill>
                  <a:schemeClr val="tx1"/>
                </a:solidFill>
                <a:effectLst/>
                <a:latin typeface="+mn-lt"/>
                <a:ea typeface="+mn-ea"/>
                <a:cs typeface="+mn-cs"/>
              </a:rPr>
              <a:t>Life </a:t>
            </a:r>
            <a:r>
              <a:rPr lang="en-US" sz="1200" kern="1200" dirty="0">
                <a:solidFill>
                  <a:schemeClr val="tx1"/>
                </a:solidFill>
                <a:effectLst/>
                <a:latin typeface="+mn-lt"/>
                <a:ea typeface="+mn-ea"/>
                <a:cs typeface="+mn-cs"/>
              </a:rPr>
              <a:t>video program has been updated for the new edition to reflect the most interesting, high-quality content from around the world! Many of the new video clips like this one comes from the National Geographic Film Showcase which features new, up and coming filmmakers from around the world that is carefully curated by the experts at National Geographic.  </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24</a:t>
            </a:fld>
            <a:endParaRPr lang="en-US"/>
          </a:p>
        </p:txBody>
      </p:sp>
    </p:spTree>
    <p:extLst>
      <p:ext uri="{BB962C8B-B14F-4D97-AF65-F5344CB8AC3E}">
        <p14:creationId xmlns:p14="http://schemas.microsoft.com/office/powerpoint/2010/main" val="1729770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unit features National Geographic video and note that the new edition emphasizes the “After You Watch” activities. </a:t>
            </a:r>
          </a:p>
          <a:p>
            <a:r>
              <a:rPr lang="en-US" dirty="0"/>
              <a:t> Here students are asked to personalize the language of the video while applying critical and creative thinking skills. </a:t>
            </a:r>
          </a:p>
        </p:txBody>
      </p:sp>
      <p:sp>
        <p:nvSpPr>
          <p:cNvPr id="4" name="Slide Number Placeholder 3"/>
          <p:cNvSpPr>
            <a:spLocks noGrp="1"/>
          </p:cNvSpPr>
          <p:nvPr>
            <p:ph type="sldNum" sz="quarter" idx="10"/>
          </p:nvPr>
        </p:nvSpPr>
        <p:spPr/>
        <p:txBody>
          <a:bodyPr/>
          <a:lstStyle/>
          <a:p>
            <a:fld id="{31E0EEF0-5F21-43EA-893F-D92257CC4DFC}" type="slidenum">
              <a:rPr lang="en-US" smtClean="0"/>
              <a:t>25</a:t>
            </a:fld>
            <a:endParaRPr lang="en-US"/>
          </a:p>
        </p:txBody>
      </p:sp>
    </p:spTree>
    <p:extLst>
      <p:ext uri="{BB962C8B-B14F-4D97-AF65-F5344CB8AC3E}">
        <p14:creationId xmlns:p14="http://schemas.microsoft.com/office/powerpoint/2010/main" val="288941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elements are reinforced through explicit ‘Critical Thinking’ sections in Lesson C.  With important skills like using language to determine if something is a speculation or a fact and understanding different perspectives in a reading.  And, these sections teach learners to think critically in relation to reading skills development.  </a:t>
            </a:r>
          </a:p>
        </p:txBody>
      </p:sp>
      <p:sp>
        <p:nvSpPr>
          <p:cNvPr id="4" name="Slide Number Placeholder 3"/>
          <p:cNvSpPr>
            <a:spLocks noGrp="1"/>
          </p:cNvSpPr>
          <p:nvPr>
            <p:ph type="sldNum" sz="quarter" idx="10"/>
          </p:nvPr>
        </p:nvSpPr>
        <p:spPr/>
        <p:txBody>
          <a:bodyPr/>
          <a:lstStyle/>
          <a:p>
            <a:fld id="{31E0EEF0-5F21-43EA-893F-D92257CC4DFC}" type="slidenum">
              <a:rPr lang="en-US" smtClean="0"/>
              <a:t>26</a:t>
            </a:fld>
            <a:endParaRPr lang="en-US"/>
          </a:p>
        </p:txBody>
      </p:sp>
    </p:spTree>
    <p:extLst>
      <p:ext uri="{BB962C8B-B14F-4D97-AF65-F5344CB8AC3E}">
        <p14:creationId xmlns:p14="http://schemas.microsoft.com/office/powerpoint/2010/main" val="41312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average attention span for the notoriously ill-focused goldfish is nine seconds, but according to a </a:t>
            </a:r>
            <a:r>
              <a:rPr lang="en-US" sz="1200" u="none" kern="1200" dirty="0">
                <a:solidFill>
                  <a:schemeClr val="tx1"/>
                </a:solidFill>
                <a:effectLst/>
                <a:latin typeface="+mn-lt"/>
                <a:ea typeface="+mn-ea"/>
                <a:cs typeface="+mn-cs"/>
              </a:rPr>
              <a:t>study </a:t>
            </a:r>
            <a:r>
              <a:rPr lang="en-US" sz="1200" kern="1200" dirty="0">
                <a:solidFill>
                  <a:schemeClr val="tx1"/>
                </a:solidFill>
                <a:effectLst/>
                <a:latin typeface="+mn-lt"/>
                <a:ea typeface="+mn-ea"/>
                <a:cs typeface="+mn-cs"/>
              </a:rPr>
              <a:t>from Microsoft, people now generally lose concentration after…(ask audience to guess)….eight seconds.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Further, about 70% of what we forget is forgotten in the first 24 hours after learning. That may help to explain why our students, who seem so good at using a particular grammatical structure by the end of one lesson, are struggling to use it correctly the following week. </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29</a:t>
            </a:fld>
            <a:endParaRPr lang="en-US"/>
          </a:p>
        </p:txBody>
      </p:sp>
    </p:spTree>
    <p:extLst>
      <p:ext uri="{BB962C8B-B14F-4D97-AF65-F5344CB8AC3E}">
        <p14:creationId xmlns:p14="http://schemas.microsoft.com/office/powerpoint/2010/main" val="224189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in a new edition, National Geographic Learning brings the world to your classroom with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a six-level integrated-skills series with grammar and vocabulary for young adult and adult English language learners.  </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2</a:t>
            </a:fld>
            <a:endParaRPr lang="en-US"/>
          </a:p>
        </p:txBody>
      </p:sp>
    </p:spTree>
    <p:extLst>
      <p:ext uri="{BB962C8B-B14F-4D97-AF65-F5344CB8AC3E}">
        <p14:creationId xmlns:p14="http://schemas.microsoft.com/office/powerpoint/2010/main" val="2011942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a:t>
            </a:r>
          </a:p>
        </p:txBody>
      </p:sp>
      <p:sp>
        <p:nvSpPr>
          <p:cNvPr id="4" name="Slide Number Placeholder 3"/>
          <p:cNvSpPr>
            <a:spLocks noGrp="1"/>
          </p:cNvSpPr>
          <p:nvPr>
            <p:ph type="sldNum" sz="quarter" idx="10"/>
          </p:nvPr>
        </p:nvSpPr>
        <p:spPr/>
        <p:txBody>
          <a:bodyPr/>
          <a:lstStyle/>
          <a:p>
            <a:fld id="{31E0EEF0-5F21-43EA-893F-D92257CC4DFC}" type="slidenum">
              <a:rPr lang="en-US" smtClean="0"/>
              <a:t>30</a:t>
            </a:fld>
            <a:endParaRPr lang="en-US"/>
          </a:p>
        </p:txBody>
      </p:sp>
    </p:spTree>
    <p:extLst>
      <p:ext uri="{BB962C8B-B14F-4D97-AF65-F5344CB8AC3E}">
        <p14:creationId xmlns:p14="http://schemas.microsoft.com/office/powerpoint/2010/main" val="90044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Co-author Paul Dummett talks about this in our NGL In Focus blog…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minds and memories work in images. 50% of our brain’s activity is devoted to vision and visualization. As language teachers we can exploit this by using images - especially powerful images - to support discourse or by presenting language in such a way that students can more easily visualize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students read or hear a description, ask them to describe the images that come to mind.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bookstore in China)</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31</a:t>
            </a:fld>
            <a:endParaRPr lang="en-US"/>
          </a:p>
        </p:txBody>
      </p:sp>
    </p:spTree>
    <p:extLst>
      <p:ext uri="{BB962C8B-B14F-4D97-AF65-F5344CB8AC3E}">
        <p14:creationId xmlns:p14="http://schemas.microsoft.com/office/powerpoint/2010/main" val="1685842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Dummett goes on to discuss that we recall events more easily than facts.  That is because stories provide a familiar framework for us to place events in. This makes stories an ideal vehicle for consolidation of language learning. </a:t>
            </a:r>
          </a:p>
          <a:p>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Life </a:t>
            </a:r>
            <a:r>
              <a:rPr lang="en-US" sz="1200" kern="1200" dirty="0">
                <a:solidFill>
                  <a:schemeClr val="tx1"/>
                </a:solidFill>
                <a:effectLst/>
                <a:latin typeface="+mn-lt"/>
                <a:ea typeface="+mn-ea"/>
                <a:cs typeface="+mn-cs"/>
              </a:rPr>
              <a:t>is full of real stories of fascinating people doing amazing things which helps build a solid and memorable foundation for language learning.  And not only explorers, but real people living their lives around the world. </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32</a:t>
            </a:fld>
            <a:endParaRPr lang="en-US"/>
          </a:p>
        </p:txBody>
      </p:sp>
    </p:spTree>
    <p:extLst>
      <p:ext uri="{BB962C8B-B14F-4D97-AF65-F5344CB8AC3E}">
        <p14:creationId xmlns:p14="http://schemas.microsoft.com/office/powerpoint/2010/main" val="112065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New </a:t>
            </a:r>
            <a:r>
              <a:rPr lang="en-GB" sz="1200" b="0" kern="1200" dirty="0">
                <a:solidFill>
                  <a:schemeClr val="tx1"/>
                </a:solidFill>
                <a:effectLst/>
                <a:latin typeface="+mn-lt"/>
                <a:ea typeface="+mn-ea"/>
                <a:cs typeface="+mn-cs"/>
              </a:rPr>
              <a:t>‘Memory Booster’ activities </a:t>
            </a:r>
            <a:r>
              <a:rPr lang="en-GB" sz="1200" kern="1200" dirty="0">
                <a:solidFill>
                  <a:schemeClr val="tx1"/>
                </a:solidFill>
                <a:effectLst/>
                <a:latin typeface="+mn-lt"/>
                <a:ea typeface="+mn-ea"/>
                <a:cs typeface="+mn-cs"/>
              </a:rPr>
              <a:t>in every review section improve students’ ability to retain and use new language.  Let’s take a look at one…</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33</a:t>
            </a:fld>
            <a:endParaRPr lang="en-US"/>
          </a:p>
        </p:txBody>
      </p:sp>
    </p:spTree>
    <p:extLst>
      <p:ext uri="{BB962C8B-B14F-4D97-AF65-F5344CB8AC3E}">
        <p14:creationId xmlns:p14="http://schemas.microsoft.com/office/powerpoint/2010/main" val="1421009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 Classroom Presentation Tool makes instruction easier and increases classroom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audio and video resources available at point-of-use</a:t>
            </a:r>
          </a:p>
          <a:p>
            <a:r>
              <a:rPr lang="en-US" dirty="0"/>
              <a:t>-All activities are interactive to maximize group participation and you can now zoom in on all parts of the page.</a:t>
            </a:r>
          </a:p>
          <a:p>
            <a:r>
              <a:rPr lang="en-US" dirty="0"/>
              <a:t>-Navigation is simple and now includes access to the workbook pages!</a:t>
            </a:r>
          </a:p>
        </p:txBody>
      </p:sp>
      <p:sp>
        <p:nvSpPr>
          <p:cNvPr id="4" name="Slide Number Placeholder 3"/>
          <p:cNvSpPr>
            <a:spLocks noGrp="1"/>
          </p:cNvSpPr>
          <p:nvPr>
            <p:ph type="sldNum" sz="quarter" idx="10"/>
          </p:nvPr>
        </p:nvSpPr>
        <p:spPr/>
        <p:txBody>
          <a:bodyPr/>
          <a:lstStyle/>
          <a:p>
            <a:fld id="{31E0EEF0-5F21-43EA-893F-D92257CC4DFC}" type="slidenum">
              <a:rPr lang="en-US" smtClean="0"/>
              <a:t>37</a:t>
            </a:fld>
            <a:endParaRPr lang="en-US"/>
          </a:p>
        </p:txBody>
      </p:sp>
    </p:spTree>
    <p:extLst>
      <p:ext uri="{BB962C8B-B14F-4D97-AF65-F5344CB8AC3E}">
        <p14:creationId xmlns:p14="http://schemas.microsoft.com/office/powerpoint/2010/main" val="472168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Based on individual performance, learners who require additional support will automatically receive re-teaching in grammar and vocabulary when needed.</a:t>
            </a:r>
          </a:p>
          <a:p>
            <a:r>
              <a:rPr lang="en-US" sz="1200" kern="1200" dirty="0">
                <a:solidFill>
                  <a:schemeClr val="tx1"/>
                </a:solidFill>
                <a:effectLst/>
                <a:latin typeface="+mn-lt"/>
                <a:ea typeface="+mn-ea"/>
                <a:cs typeface="+mn-cs"/>
              </a:rPr>
              <a:t>“When needed” is if they score below 70%.  They receive automated grammar tutorials for grammar and flashcards for vocabulary.  It’s important to stress that these aren’t activities or exercises but additional instructional elements.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0EEF0-5F21-43EA-893F-D92257CC4D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386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0EEF0-5F21-43EA-893F-D92257CC4DFC}" type="slidenum">
              <a:rPr lang="en-US" smtClean="0"/>
              <a:t>40</a:t>
            </a:fld>
            <a:endParaRPr lang="en-US"/>
          </a:p>
        </p:txBody>
      </p:sp>
    </p:spTree>
    <p:extLst>
      <p:ext uri="{BB962C8B-B14F-4D97-AF65-F5344CB8AC3E}">
        <p14:creationId xmlns:p14="http://schemas.microsoft.com/office/powerpoint/2010/main" val="250827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in a new edition, National Geographic Learning brings the world to your classroom with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a six-level integrated-skills series with grammar and vocabulary for young adult and adult English language learners.  </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3</a:t>
            </a:fld>
            <a:endParaRPr lang="en-US"/>
          </a:p>
        </p:txBody>
      </p:sp>
    </p:spTree>
    <p:extLst>
      <p:ext uri="{BB962C8B-B14F-4D97-AF65-F5344CB8AC3E}">
        <p14:creationId xmlns:p14="http://schemas.microsoft.com/office/powerpoint/2010/main" val="360202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in a new edition, National Geographic Learning brings the world to your classroom with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a six-level integrated-skills series with grammar and vocabulary for young adult and adult English language learners.  </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4</a:t>
            </a:fld>
            <a:endParaRPr lang="en-US"/>
          </a:p>
        </p:txBody>
      </p:sp>
    </p:spTree>
    <p:extLst>
      <p:ext uri="{BB962C8B-B14F-4D97-AF65-F5344CB8AC3E}">
        <p14:creationId xmlns:p14="http://schemas.microsoft.com/office/powerpoint/2010/main" val="269441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0EEF0-5F21-43EA-893F-D92257CC4DFC}" type="slidenum">
              <a:rPr lang="en-US" smtClean="0"/>
              <a:t>8</a:t>
            </a:fld>
            <a:endParaRPr lang="en-US"/>
          </a:p>
        </p:txBody>
      </p:sp>
    </p:spTree>
    <p:extLst>
      <p:ext uri="{BB962C8B-B14F-4D97-AF65-F5344CB8AC3E}">
        <p14:creationId xmlns:p14="http://schemas.microsoft.com/office/powerpoint/2010/main" val="98541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Personalization and connection section.</a:t>
            </a:r>
            <a:endParaRPr lang="en-US" b="0" dirty="0"/>
          </a:p>
        </p:txBody>
      </p:sp>
      <p:sp>
        <p:nvSpPr>
          <p:cNvPr id="4" name="Slide Number Placeholder 3"/>
          <p:cNvSpPr>
            <a:spLocks noGrp="1"/>
          </p:cNvSpPr>
          <p:nvPr>
            <p:ph type="sldNum" sz="quarter" idx="10"/>
          </p:nvPr>
        </p:nvSpPr>
        <p:spPr/>
        <p:txBody>
          <a:bodyPr/>
          <a:lstStyle/>
          <a:p>
            <a:fld id="{31E0EEF0-5F21-43EA-893F-D92257CC4DFC}" type="slidenum">
              <a:rPr lang="en-US" smtClean="0"/>
              <a:t>9</a:t>
            </a:fld>
            <a:endParaRPr lang="en-US"/>
          </a:p>
        </p:txBody>
      </p:sp>
    </p:spTree>
    <p:extLst>
      <p:ext uri="{BB962C8B-B14F-4D97-AF65-F5344CB8AC3E}">
        <p14:creationId xmlns:p14="http://schemas.microsoft.com/office/powerpoint/2010/main" val="267264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edition of </a:t>
            </a:r>
            <a:r>
              <a:rPr lang="en-US" sz="1200" i="1" kern="1200" dirty="0">
                <a:solidFill>
                  <a:schemeClr val="tx1"/>
                </a:solidFill>
                <a:effectLst/>
                <a:latin typeface="+mn-lt"/>
                <a:ea typeface="+mn-ea"/>
                <a:cs typeface="+mn-cs"/>
              </a:rPr>
              <a:t>Life </a:t>
            </a:r>
            <a:r>
              <a:rPr lang="en-US" sz="1200" kern="1200" dirty="0">
                <a:solidFill>
                  <a:schemeClr val="tx1"/>
                </a:solidFill>
                <a:effectLst/>
                <a:latin typeface="+mn-lt"/>
                <a:ea typeface="+mn-ea"/>
                <a:cs typeface="+mn-cs"/>
              </a:rPr>
              <a:t>brought the world to your classroom through stunning National Geographic photography, fascinating readings, and amazing video.  </a:t>
            </a:r>
          </a:p>
          <a:p>
            <a:r>
              <a:rPr lang="en-US" sz="1200" kern="1200" dirty="0">
                <a:solidFill>
                  <a:schemeClr val="tx1"/>
                </a:solidFill>
                <a:effectLst/>
                <a:latin typeface="+mn-lt"/>
                <a:ea typeface="+mn-ea"/>
                <a:cs typeface="+mn-cs"/>
              </a:rPr>
              <a:t>The second edition features updated content that is contemporary and motivating for young adult and adult learners.</a:t>
            </a:r>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10</a:t>
            </a:fld>
            <a:endParaRPr lang="en-US"/>
          </a:p>
        </p:txBody>
      </p:sp>
    </p:spTree>
    <p:extLst>
      <p:ext uri="{BB962C8B-B14F-4D97-AF65-F5344CB8AC3E}">
        <p14:creationId xmlns:p14="http://schemas.microsoft.com/office/powerpoint/2010/main" val="88295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now in the second edition, we do this even more effectively through broadened content that is highly relevant to your learners’ lives.  The content is still global, but your learners will more easily and naturally draw connections between those topics and their own lives.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a couple of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more narrow unit topic of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has been broadened to Culture and Identity.  It still includes how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is perceived in different cultures, but this wider topic now allows for learners to relate to the content in many different ways.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And here in Unit 8, the topic of Weird News has been broadened to Mysteries, teaching learners to develop problem-solving skills through exploring popular legends from around the world.  </a:t>
            </a: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11</a:t>
            </a:fld>
            <a:endParaRPr lang="en-US"/>
          </a:p>
        </p:txBody>
      </p:sp>
    </p:spTree>
    <p:extLst>
      <p:ext uri="{BB962C8B-B14F-4D97-AF65-F5344CB8AC3E}">
        <p14:creationId xmlns:p14="http://schemas.microsoft.com/office/powerpoint/2010/main" val="1847430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selecting the right topics for your learners, the second edition offers brand new sections that reinforce learners’ connection between the topics and their own lives.  </a:t>
            </a:r>
          </a:p>
          <a:p>
            <a:r>
              <a:rPr lang="en-US" sz="1200" kern="1200" dirty="0">
                <a:solidFill>
                  <a:schemeClr val="tx1"/>
                </a:solidFill>
                <a:effectLst/>
                <a:latin typeface="+mn-lt"/>
                <a:ea typeface="+mn-ea"/>
                <a:cs typeface="+mn-cs"/>
              </a:rPr>
              <a:t>Giving learners the opportunities to personalize these global topics builds a foundation for more authentic language.  Since the answers to the questions are known to the learners, it’s a way to build confident communication around interesting topics in the classroom.  Let’s take a look at a couple of examples…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E0EEF0-5F21-43EA-893F-D92257CC4DFC}" type="slidenum">
              <a:rPr lang="en-US" smtClean="0"/>
              <a:t>12</a:t>
            </a:fld>
            <a:endParaRPr lang="en-US"/>
          </a:p>
        </p:txBody>
      </p:sp>
    </p:spTree>
    <p:extLst>
      <p:ext uri="{BB962C8B-B14F-4D97-AF65-F5344CB8AC3E}">
        <p14:creationId xmlns:p14="http://schemas.microsoft.com/office/powerpoint/2010/main" val="250942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B51A1D-C0D1-456E-9ECD-EECBAA23D34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9BD37-34A6-4E5C-A13D-CB4509DB90B0}" type="slidenum">
              <a:rPr lang="en-US" smtClean="0"/>
              <a:t>‹Nº›</a:t>
            </a:fld>
            <a:endParaRPr lang="en-US"/>
          </a:p>
        </p:txBody>
      </p:sp>
      <p:pic>
        <p:nvPicPr>
          <p:cNvPr id="7" name="Picture 6">
            <a:extLst>
              <a:ext uri="{FF2B5EF4-FFF2-40B4-BE49-F238E27FC236}">
                <a16:creationId xmlns:a16="http://schemas.microsoft.com/office/drawing/2014/main" id="{A6668AAB-32B0-4079-B46A-0B465CB74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BC4D8009-8F8A-4290-98CC-1548CE804E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258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1A1D-C0D1-456E-9ECD-EECBAA23D34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2719053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1A1D-C0D1-456E-9ECD-EECBAA23D34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101518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1A1D-C0D1-456E-9ECD-EECBAA23D34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71994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B51A1D-C0D1-456E-9ECD-EECBAA23D34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270016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B51A1D-C0D1-456E-9ECD-EECBAA23D34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419032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B51A1D-C0D1-456E-9ECD-EECBAA23D343}"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279817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B51A1D-C0D1-456E-9ECD-EECBAA23D343}"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133109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B51A1D-C0D1-456E-9ECD-EECBAA23D343}"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205978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B51A1D-C0D1-456E-9ECD-EECBAA23D34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25386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B51A1D-C0D1-456E-9ECD-EECBAA23D34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9BD37-34A6-4E5C-A13D-CB4509DB90B0}" type="slidenum">
              <a:rPr lang="en-US" smtClean="0"/>
              <a:t>‹Nº›</a:t>
            </a:fld>
            <a:endParaRPr lang="en-US"/>
          </a:p>
        </p:txBody>
      </p:sp>
    </p:spTree>
    <p:extLst>
      <p:ext uri="{BB962C8B-B14F-4D97-AF65-F5344CB8AC3E}">
        <p14:creationId xmlns:p14="http://schemas.microsoft.com/office/powerpoint/2010/main" val="36450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51A1D-C0D1-456E-9ECD-EECBAA23D343}" type="datetimeFigureOut">
              <a:rPr lang="en-US" smtClean="0"/>
              <a:t>11/24/2021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9BD37-34A6-4E5C-A13D-CB4509DB90B0}" type="slidenum">
              <a:rPr lang="en-US" smtClean="0"/>
              <a:t>‹Nº›</a:t>
            </a:fld>
            <a:endParaRPr lang="en-US"/>
          </a:p>
        </p:txBody>
      </p:sp>
    </p:spTree>
    <p:extLst>
      <p:ext uri="{BB962C8B-B14F-4D97-AF65-F5344CB8AC3E}">
        <p14:creationId xmlns:p14="http://schemas.microsoft.com/office/powerpoint/2010/main" val="2402908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hat.whatsapp.com/IinGwPTohYT7MXOW1QtnO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14EBF29C-C129-46D0-8FCC-3909774DF60D}"/>
              </a:ext>
            </a:extLst>
          </p:cNvPr>
          <p:cNvPicPr>
            <a:picLocks noChangeAspect="1"/>
          </p:cNvPicPr>
          <p:nvPr/>
        </p:nvPicPr>
        <p:blipFill>
          <a:blip r:embed="rId3"/>
          <a:stretch>
            <a:fillRect/>
          </a:stretch>
        </p:blipFill>
        <p:spPr>
          <a:xfrm>
            <a:off x="6774431" y="302554"/>
            <a:ext cx="1978684" cy="803875"/>
          </a:xfrm>
          <a:prstGeom prst="rect">
            <a:avLst/>
          </a:prstGeom>
        </p:spPr>
      </p:pic>
    </p:spTree>
    <p:extLst>
      <p:ext uri="{BB962C8B-B14F-4D97-AF65-F5344CB8AC3E}">
        <p14:creationId xmlns:p14="http://schemas.microsoft.com/office/powerpoint/2010/main" val="55288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E0B52-8ED0-4E74-AEA8-A6BD195C94BD}"/>
              </a:ext>
            </a:extLst>
          </p:cNvPr>
          <p:cNvPicPr>
            <a:picLocks noChangeAspect="1"/>
          </p:cNvPicPr>
          <p:nvPr/>
        </p:nvPicPr>
        <p:blipFill>
          <a:blip r:embed="rId3"/>
          <a:stretch>
            <a:fillRect/>
          </a:stretch>
        </p:blipFill>
        <p:spPr>
          <a:xfrm>
            <a:off x="0" y="0"/>
            <a:ext cx="4927600" cy="6868064"/>
          </a:xfrm>
          <a:prstGeom prst="rect">
            <a:avLst/>
          </a:prstGeom>
        </p:spPr>
      </p:pic>
      <p:pic>
        <p:nvPicPr>
          <p:cNvPr id="12" name="Picture 11">
            <a:extLst>
              <a:ext uri="{FF2B5EF4-FFF2-40B4-BE49-F238E27FC236}">
                <a16:creationId xmlns:a16="http://schemas.microsoft.com/office/drawing/2014/main" id="{66924C7F-7B5B-44B2-80E8-E786CB8761D9}"/>
              </a:ext>
            </a:extLst>
          </p:cNvPr>
          <p:cNvPicPr>
            <a:picLocks noChangeAspect="1"/>
          </p:cNvPicPr>
          <p:nvPr/>
        </p:nvPicPr>
        <p:blipFill>
          <a:blip r:embed="rId4"/>
          <a:stretch>
            <a:fillRect/>
          </a:stretch>
        </p:blipFill>
        <p:spPr>
          <a:xfrm>
            <a:off x="0" y="0"/>
            <a:ext cx="9778260" cy="6868064"/>
          </a:xfrm>
          <a:prstGeom prst="rect">
            <a:avLst/>
          </a:prstGeom>
        </p:spPr>
      </p:pic>
      <p:pic>
        <p:nvPicPr>
          <p:cNvPr id="13" name="Picture 12">
            <a:extLst>
              <a:ext uri="{FF2B5EF4-FFF2-40B4-BE49-F238E27FC236}">
                <a16:creationId xmlns:a16="http://schemas.microsoft.com/office/drawing/2014/main" id="{4F555879-7A7C-4C37-B46B-9173ACB7D3DB}"/>
              </a:ext>
            </a:extLst>
          </p:cNvPr>
          <p:cNvPicPr>
            <a:picLocks noChangeAspect="1"/>
          </p:cNvPicPr>
          <p:nvPr/>
        </p:nvPicPr>
        <p:blipFill>
          <a:blip r:embed="rId5"/>
          <a:stretch>
            <a:fillRect/>
          </a:stretch>
        </p:blipFill>
        <p:spPr>
          <a:xfrm>
            <a:off x="-1" y="-302222"/>
            <a:ext cx="10458021" cy="7196627"/>
          </a:xfrm>
          <a:prstGeom prst="rect">
            <a:avLst/>
          </a:prstGeom>
        </p:spPr>
      </p:pic>
      <p:pic>
        <p:nvPicPr>
          <p:cNvPr id="14" name="Picture 13">
            <a:extLst>
              <a:ext uri="{FF2B5EF4-FFF2-40B4-BE49-F238E27FC236}">
                <a16:creationId xmlns:a16="http://schemas.microsoft.com/office/drawing/2014/main" id="{4926A859-DAF7-4AEF-9158-F8A643BCCBA1}"/>
              </a:ext>
            </a:extLst>
          </p:cNvPr>
          <p:cNvPicPr>
            <a:picLocks noChangeAspect="1"/>
          </p:cNvPicPr>
          <p:nvPr/>
        </p:nvPicPr>
        <p:blipFill>
          <a:blip r:embed="rId6"/>
          <a:stretch>
            <a:fillRect/>
          </a:stretch>
        </p:blipFill>
        <p:spPr>
          <a:xfrm>
            <a:off x="0" y="-5379"/>
            <a:ext cx="10058400" cy="6863379"/>
          </a:xfrm>
          <a:prstGeom prst="rect">
            <a:avLst/>
          </a:prstGeom>
        </p:spPr>
      </p:pic>
    </p:spTree>
    <p:extLst>
      <p:ext uri="{BB962C8B-B14F-4D97-AF65-F5344CB8AC3E}">
        <p14:creationId xmlns:p14="http://schemas.microsoft.com/office/powerpoint/2010/main" val="33206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397C1F-7121-4F70-88AB-6A1DD94D6091}"/>
              </a:ext>
            </a:extLst>
          </p:cNvPr>
          <p:cNvSpPr>
            <a:spLocks noGrp="1"/>
          </p:cNvSpPr>
          <p:nvPr>
            <p:ph idx="1"/>
          </p:nvPr>
        </p:nvSpPr>
        <p:spPr>
          <a:xfrm>
            <a:off x="0" y="6278878"/>
            <a:ext cx="4373880" cy="748453"/>
          </a:xfrm>
        </p:spPr>
        <p:txBody>
          <a:bodyPr>
            <a:normAutofit/>
          </a:bodyPr>
          <a:lstStyle/>
          <a:p>
            <a:pPr marL="0" indent="0" algn="ctr">
              <a:buNone/>
            </a:pPr>
            <a:r>
              <a:rPr lang="en-US" sz="1800" dirty="0">
                <a:latin typeface="Open Sans" panose="020B0606030504020204" pitchFamily="34" charset="0"/>
                <a:ea typeface="Open Sans" panose="020B0606030504020204" pitchFamily="34" charset="0"/>
                <a:cs typeface="Open Sans" panose="020B0606030504020204" pitchFamily="34" charset="0"/>
              </a:rPr>
              <a:t>From “</a:t>
            </a:r>
            <a:r>
              <a:rPr lang="en-US" sz="1800" dirty="0" err="1">
                <a:latin typeface="Open Sans" panose="020B0606030504020204" pitchFamily="34" charset="0"/>
                <a:ea typeface="Open Sans" panose="020B0606030504020204" pitchFamily="34" charset="0"/>
                <a:cs typeface="Open Sans" panose="020B0606030504020204" pitchFamily="34" charset="0"/>
              </a:rPr>
              <a:t>Colour</a:t>
            </a:r>
            <a:r>
              <a:rPr lang="en-US" sz="1800" dirty="0">
                <a:latin typeface="Open Sans" panose="020B0606030504020204" pitchFamily="34" charset="0"/>
                <a:ea typeface="Open Sans" panose="020B0606030504020204" pitchFamily="34" charset="0"/>
                <a:cs typeface="Open Sans" panose="020B0606030504020204" pitchFamily="34" charset="0"/>
              </a:rPr>
              <a:t>” to “Culture and Identity” </a:t>
            </a:r>
          </a:p>
        </p:txBody>
      </p:sp>
      <p:pic>
        <p:nvPicPr>
          <p:cNvPr id="4" name="Picture 3">
            <a:extLst>
              <a:ext uri="{FF2B5EF4-FFF2-40B4-BE49-F238E27FC236}">
                <a16:creationId xmlns:a16="http://schemas.microsoft.com/office/drawing/2014/main" id="{637A24E7-8D14-4D42-B5A8-5F96A2C7A2DE}"/>
              </a:ext>
            </a:extLst>
          </p:cNvPr>
          <p:cNvPicPr>
            <a:picLocks noChangeAspect="1"/>
          </p:cNvPicPr>
          <p:nvPr/>
        </p:nvPicPr>
        <p:blipFill>
          <a:blip r:embed="rId3"/>
          <a:stretch>
            <a:fillRect/>
          </a:stretch>
        </p:blipFill>
        <p:spPr>
          <a:xfrm>
            <a:off x="0" y="0"/>
            <a:ext cx="4373880" cy="6176082"/>
          </a:xfrm>
          <a:prstGeom prst="rect">
            <a:avLst/>
          </a:prstGeom>
          <a:effectLst/>
        </p:spPr>
      </p:pic>
      <p:pic>
        <p:nvPicPr>
          <p:cNvPr id="7" name="Picture 6">
            <a:extLst>
              <a:ext uri="{FF2B5EF4-FFF2-40B4-BE49-F238E27FC236}">
                <a16:creationId xmlns:a16="http://schemas.microsoft.com/office/drawing/2014/main" id="{3A1CFFFB-41B7-4885-83A6-8C94B928F4C2}"/>
              </a:ext>
            </a:extLst>
          </p:cNvPr>
          <p:cNvPicPr>
            <a:picLocks noChangeAspect="1"/>
          </p:cNvPicPr>
          <p:nvPr/>
        </p:nvPicPr>
        <p:blipFill>
          <a:blip r:embed="rId4"/>
          <a:stretch>
            <a:fillRect/>
          </a:stretch>
        </p:blipFill>
        <p:spPr>
          <a:xfrm>
            <a:off x="4736439" y="0"/>
            <a:ext cx="4407561" cy="6176082"/>
          </a:xfrm>
          <a:prstGeom prst="rect">
            <a:avLst/>
          </a:prstGeom>
        </p:spPr>
      </p:pic>
      <p:sp>
        <p:nvSpPr>
          <p:cNvPr id="8" name="Content Placeholder 2">
            <a:extLst>
              <a:ext uri="{FF2B5EF4-FFF2-40B4-BE49-F238E27FC236}">
                <a16:creationId xmlns:a16="http://schemas.microsoft.com/office/drawing/2014/main" id="{629FAAD5-4F34-4819-921E-F99623D82FAD}"/>
              </a:ext>
            </a:extLst>
          </p:cNvPr>
          <p:cNvSpPr txBox="1">
            <a:spLocks/>
          </p:cNvSpPr>
          <p:nvPr/>
        </p:nvSpPr>
        <p:spPr>
          <a:xfrm>
            <a:off x="4724400" y="6278879"/>
            <a:ext cx="4407561" cy="748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Open Sans" panose="020B0606030504020204" pitchFamily="34" charset="0"/>
                <a:ea typeface="Open Sans" panose="020B0606030504020204" pitchFamily="34" charset="0"/>
                <a:cs typeface="Open Sans" panose="020B0606030504020204" pitchFamily="34" charset="0"/>
              </a:rPr>
              <a:t>From “Weird News” to “Mysteries”</a:t>
            </a:r>
          </a:p>
        </p:txBody>
      </p:sp>
      <p:sp>
        <p:nvSpPr>
          <p:cNvPr id="6" name="Rectangle 5">
            <a:extLst>
              <a:ext uri="{FF2B5EF4-FFF2-40B4-BE49-F238E27FC236}">
                <a16:creationId xmlns:a16="http://schemas.microsoft.com/office/drawing/2014/main" id="{9442FDC9-9B77-4D85-A96C-D896C534E61B}"/>
              </a:ext>
            </a:extLst>
          </p:cNvPr>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60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B107-9A2A-495A-B685-F9C940C18645}"/>
              </a:ext>
            </a:extLst>
          </p:cNvPr>
          <p:cNvSpPr>
            <a:spLocks noGrp="1"/>
          </p:cNvSpPr>
          <p:nvPr>
            <p:ph type="title"/>
          </p:nvPr>
        </p:nvSpPr>
        <p:spPr>
          <a:xfrm>
            <a:off x="628649" y="710694"/>
            <a:ext cx="8515350" cy="735541"/>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Introducing new ‘My Life’ sections…</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6F607DB-1A39-4BC7-8B27-7C2FDFB01163}"/>
              </a:ext>
            </a:extLst>
          </p:cNvPr>
          <p:cNvPicPr>
            <a:picLocks noChangeAspect="1"/>
          </p:cNvPicPr>
          <p:nvPr/>
        </p:nvPicPr>
        <p:blipFill>
          <a:blip r:embed="rId3"/>
          <a:stretch>
            <a:fillRect/>
          </a:stretch>
        </p:blipFill>
        <p:spPr>
          <a:xfrm>
            <a:off x="118533" y="1677172"/>
            <a:ext cx="3776133" cy="3092326"/>
          </a:xfrm>
          <a:prstGeom prst="rect">
            <a:avLst/>
          </a:prstGeom>
        </p:spPr>
      </p:pic>
      <p:pic>
        <p:nvPicPr>
          <p:cNvPr id="7" name="Picture 6">
            <a:extLst>
              <a:ext uri="{FF2B5EF4-FFF2-40B4-BE49-F238E27FC236}">
                <a16:creationId xmlns:a16="http://schemas.microsoft.com/office/drawing/2014/main" id="{D5FC1CAB-AD21-4BE8-80C1-B63CE591ADB5}"/>
              </a:ext>
            </a:extLst>
          </p:cNvPr>
          <p:cNvPicPr>
            <a:picLocks noChangeAspect="1"/>
          </p:cNvPicPr>
          <p:nvPr/>
        </p:nvPicPr>
        <p:blipFill rotWithShape="1">
          <a:blip r:embed="rId4"/>
          <a:srcRect r="7268"/>
          <a:stretch/>
        </p:blipFill>
        <p:spPr>
          <a:xfrm>
            <a:off x="4257676" y="1643306"/>
            <a:ext cx="4751414" cy="2752381"/>
          </a:xfrm>
          <a:prstGeom prst="rect">
            <a:avLst/>
          </a:prstGeom>
        </p:spPr>
      </p:pic>
      <p:sp>
        <p:nvSpPr>
          <p:cNvPr id="8" name="Title 1">
            <a:extLst>
              <a:ext uri="{FF2B5EF4-FFF2-40B4-BE49-F238E27FC236}">
                <a16:creationId xmlns:a16="http://schemas.microsoft.com/office/drawing/2014/main" id="{4C62ECD1-6DBA-473F-9F6B-55EB2F89B55D}"/>
              </a:ext>
            </a:extLst>
          </p:cNvPr>
          <p:cNvSpPr txBox="1">
            <a:spLocks/>
          </p:cNvSpPr>
          <p:nvPr/>
        </p:nvSpPr>
        <p:spPr>
          <a:xfrm>
            <a:off x="118533" y="5660308"/>
            <a:ext cx="6132228" cy="7355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a:latin typeface="Open Sans" panose="020B0606030504020204" pitchFamily="34" charset="0"/>
                <a:ea typeface="Open Sans" panose="020B0606030504020204" pitchFamily="34" charset="0"/>
                <a:cs typeface="Open Sans" panose="020B0606030504020204" pitchFamily="34" charset="0"/>
              </a:rPr>
              <a:t>Helping learners to connect global topics to their own lives</a:t>
            </a:r>
            <a:br>
              <a:rPr lang="en-US" sz="2800" dirty="0">
                <a:latin typeface="Open Sans" panose="020B0606030504020204" pitchFamily="34" charset="0"/>
                <a:ea typeface="Open Sans" panose="020B0606030504020204" pitchFamily="34" charset="0"/>
                <a:cs typeface="Open Sans" panose="020B0606030504020204" pitchFamily="34" charset="0"/>
              </a:rPr>
            </a:b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0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DA514-2A79-4939-8B79-9816E11D4598}"/>
              </a:ext>
            </a:extLst>
          </p:cNvPr>
          <p:cNvSpPr>
            <a:spLocks noGrp="1"/>
          </p:cNvSpPr>
          <p:nvPr>
            <p:ph idx="1"/>
          </p:nvPr>
        </p:nvSpPr>
        <p:spPr>
          <a:xfrm>
            <a:off x="243839" y="1349116"/>
            <a:ext cx="8900161" cy="3536562"/>
          </a:xfrm>
        </p:spPr>
        <p:txBody>
          <a:bodyPr>
            <a:normAutofit/>
          </a:bodyPr>
          <a:lstStyle/>
          <a:p>
            <a:pPr marL="0" indent="0">
              <a:lnSpc>
                <a:spcPct val="100000"/>
              </a:lnSpc>
              <a:buNone/>
            </a:pPr>
            <a:r>
              <a:rPr lang="en-US" sz="4000" dirty="0">
                <a:latin typeface="Open Sans" panose="020B0606030504020204" pitchFamily="34" charset="0"/>
                <a:ea typeface="Open Sans" panose="020B0606030504020204" pitchFamily="34" charset="0"/>
                <a:cs typeface="Open Sans" panose="020B0606030504020204" pitchFamily="34" charset="0"/>
              </a:rPr>
              <a:t>“The topics incite interest in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the students and are a great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way to prompt discussion,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debates, and further investigation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from the students.”</a:t>
            </a:r>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97443" y="4645834"/>
            <a:ext cx="4062334" cy="1200329"/>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Bridget Flynn</a:t>
            </a:r>
          </a:p>
          <a:p>
            <a:pPr algn="r"/>
            <a:r>
              <a:rPr lang="en-US" dirty="0">
                <a:latin typeface="Open Sans" panose="020B0606030504020204" pitchFamily="34" charset="0"/>
                <a:ea typeface="Open Sans" panose="020B0606030504020204" pitchFamily="34" charset="0"/>
                <a:cs typeface="Open Sans" panose="020B0606030504020204" pitchFamily="34" charset="0"/>
              </a:rPr>
              <a:t>Centro Colombo Americano</a:t>
            </a:r>
          </a:p>
          <a:p>
            <a:pPr algn="r"/>
            <a:r>
              <a:rPr lang="en-US" dirty="0">
                <a:latin typeface="Open Sans" panose="020B0606030504020204" pitchFamily="34" charset="0"/>
                <a:ea typeface="Open Sans" panose="020B0606030504020204" pitchFamily="34" charset="0"/>
                <a:cs typeface="Open Sans" panose="020B0606030504020204" pitchFamily="34" charset="0"/>
              </a:rPr>
              <a:t>Medellin, Colombia </a:t>
            </a:r>
          </a:p>
          <a:p>
            <a:endParaRPr lang="en-US" dirty="0"/>
          </a:p>
        </p:txBody>
      </p:sp>
      <p:sp>
        <p:nvSpPr>
          <p:cNvPr id="6" name="Rectangle 5"/>
          <p:cNvSpPr/>
          <p:nvPr/>
        </p:nvSpPr>
        <p:spPr>
          <a:xfrm>
            <a:off x="7959778" y="4723974"/>
            <a:ext cx="209862" cy="792406"/>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92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DA514-2A79-4939-8B79-9816E11D4598}"/>
              </a:ext>
            </a:extLst>
          </p:cNvPr>
          <p:cNvSpPr>
            <a:spLocks noGrp="1"/>
          </p:cNvSpPr>
          <p:nvPr>
            <p:ph idx="1"/>
          </p:nvPr>
        </p:nvSpPr>
        <p:spPr>
          <a:xfrm>
            <a:off x="0" y="1925050"/>
            <a:ext cx="9144000" cy="2751883"/>
          </a:xfrm>
        </p:spPr>
        <p:txBody>
          <a:bodyPr>
            <a:noAutofit/>
          </a:bodyPr>
          <a:lstStyle/>
          <a:p>
            <a:pPr marL="0" indent="0" algn="ctr">
              <a:buNone/>
            </a:pPr>
            <a:r>
              <a:rPr lang="en-US" sz="3600" dirty="0">
                <a:latin typeface="Open Sans" panose="020B0606030504020204" pitchFamily="34" charset="0"/>
                <a:ea typeface="Open Sans" panose="020B0606030504020204" pitchFamily="34" charset="0"/>
                <a:cs typeface="Open Sans" panose="020B0606030504020204" pitchFamily="34" charset="0"/>
              </a:rPr>
              <a:t>Through updated, relevant National Geographic content and new ‘My Life’ sections, </a:t>
            </a:r>
            <a:r>
              <a:rPr lang="en-US" sz="3600" i="1" dirty="0">
                <a:latin typeface="Open Sans" panose="020B0606030504020204" pitchFamily="34" charset="0"/>
                <a:ea typeface="Open Sans" panose="020B0606030504020204" pitchFamily="34" charset="0"/>
                <a:cs typeface="Open Sans" panose="020B0606030504020204" pitchFamily="34" charset="0"/>
              </a:rPr>
              <a:t>Life</a:t>
            </a:r>
            <a:r>
              <a:rPr lang="en-US" sz="3600" dirty="0">
                <a:latin typeface="Open Sans" panose="020B0606030504020204" pitchFamily="34" charset="0"/>
                <a:ea typeface="Open Sans" panose="020B0606030504020204" pitchFamily="34" charset="0"/>
                <a:cs typeface="Open Sans" panose="020B0606030504020204" pitchFamily="34" charset="0"/>
              </a:rPr>
              <a:t> helps your learners </a:t>
            </a:r>
            <a:r>
              <a:rPr lang="en-US" sz="3600" b="1" dirty="0">
                <a:latin typeface="Open Sans" panose="020B0606030504020204" pitchFamily="34" charset="0"/>
                <a:ea typeface="Open Sans" panose="020B0606030504020204" pitchFamily="34" charset="0"/>
                <a:cs typeface="Open Sans" panose="020B0606030504020204" pitchFamily="34" charset="0"/>
              </a:rPr>
              <a:t>connect</a:t>
            </a:r>
            <a:r>
              <a:rPr lang="en-US" sz="3600" dirty="0">
                <a:latin typeface="Open Sans" panose="020B0606030504020204" pitchFamily="34" charset="0"/>
                <a:ea typeface="Open Sans" panose="020B0606030504020204" pitchFamily="34" charset="0"/>
                <a:cs typeface="Open Sans" panose="020B0606030504020204" pitchFamily="34" charset="0"/>
              </a:rPr>
              <a:t> to the world.</a:t>
            </a:r>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3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AA024-E162-408F-A0D3-DAFF410E4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0336"/>
            <a:ext cx="10595814" cy="7135495"/>
          </a:xfrm>
          <a:prstGeom prst="rect">
            <a:avLst/>
          </a:prstGeom>
        </p:spPr>
      </p:pic>
      <p:sp>
        <p:nvSpPr>
          <p:cNvPr id="5" name="Content Placeholder 2">
            <a:extLst>
              <a:ext uri="{FF2B5EF4-FFF2-40B4-BE49-F238E27FC236}">
                <a16:creationId xmlns:a16="http://schemas.microsoft.com/office/drawing/2014/main" id="{4569449F-2818-42BC-AF71-0DFD4215B7F7}"/>
              </a:ext>
            </a:extLst>
          </p:cNvPr>
          <p:cNvSpPr txBox="1">
            <a:spLocks/>
          </p:cNvSpPr>
          <p:nvPr/>
        </p:nvSpPr>
        <p:spPr>
          <a:xfrm>
            <a:off x="251218" y="753771"/>
            <a:ext cx="9312506" cy="107502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Life</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helps learners to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think critically </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so that they can develop and share well-informed opinions</a:t>
            </a:r>
          </a:p>
          <a:p>
            <a:pPr marL="0" indent="0">
              <a:buFont typeface="Arial" panose="020B0604020202020204" pitchFamily="34" charset="0"/>
              <a:buNone/>
            </a:pPr>
            <a:endParaRPr lang="en-US" i="1" dirty="0"/>
          </a:p>
        </p:txBody>
      </p:sp>
    </p:spTree>
    <p:extLst>
      <p:ext uri="{BB962C8B-B14F-4D97-AF65-F5344CB8AC3E}">
        <p14:creationId xmlns:p14="http://schemas.microsoft.com/office/powerpoint/2010/main" val="110852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B6A9-527F-4295-8AF5-D7C4909E1853}"/>
              </a:ext>
            </a:extLst>
          </p:cNvPr>
          <p:cNvSpPr>
            <a:spLocks noGrp="1"/>
          </p:cNvSpPr>
          <p:nvPr>
            <p:ph type="title"/>
          </p:nvPr>
        </p:nvSpPr>
        <p:spPr>
          <a:xfrm>
            <a:off x="643640" y="145067"/>
            <a:ext cx="7540989" cy="1325563"/>
          </a:xfrm>
        </p:spPr>
        <p:txBody>
          <a:bodyPr>
            <a:noAutofit/>
          </a:bodyPr>
          <a:lstStyle/>
          <a:p>
            <a:r>
              <a:rPr lang="en-US" sz="2800" i="1" dirty="0">
                <a:latin typeface="Open Sans" panose="020B0606030504020204" pitchFamily="34" charset="0"/>
                <a:ea typeface="Open Sans" panose="020B0606030504020204" pitchFamily="34" charset="0"/>
                <a:cs typeface="Open Sans" panose="020B0606030504020204" pitchFamily="34" charset="0"/>
              </a:rPr>
              <a:t>Life</a:t>
            </a:r>
            <a:r>
              <a:rPr lang="en-US" sz="2800" dirty="0">
                <a:latin typeface="Open Sans" panose="020B0606030504020204" pitchFamily="34" charset="0"/>
                <a:ea typeface="Open Sans" panose="020B0606030504020204" pitchFamily="34" charset="0"/>
                <a:cs typeface="Open Sans" panose="020B0606030504020204" pitchFamily="34" charset="0"/>
              </a:rPr>
              <a:t> teaches learners basic comprehension skills AND how to </a:t>
            </a:r>
            <a:r>
              <a:rPr lang="en-US" sz="2800" b="1" dirty="0">
                <a:latin typeface="Open Sans" panose="020B0606030504020204" pitchFamily="34" charset="0"/>
                <a:ea typeface="Open Sans" panose="020B0606030504020204" pitchFamily="34" charset="0"/>
                <a:cs typeface="Open Sans" panose="020B0606030504020204" pitchFamily="34" charset="0"/>
              </a:rPr>
              <a:t>use </a:t>
            </a:r>
            <a:r>
              <a:rPr lang="en-US" sz="2800" dirty="0">
                <a:latin typeface="Open Sans" panose="020B0606030504020204" pitchFamily="34" charset="0"/>
                <a:ea typeface="Open Sans" panose="020B0606030504020204" pitchFamily="34" charset="0"/>
                <a:cs typeface="Open Sans" panose="020B0606030504020204" pitchFamily="34" charset="0"/>
              </a:rPr>
              <a:t>what they’ve learned.  </a:t>
            </a:r>
          </a:p>
        </p:txBody>
      </p:sp>
      <p:pic>
        <p:nvPicPr>
          <p:cNvPr id="4" name="Picture 3">
            <a:extLst>
              <a:ext uri="{FF2B5EF4-FFF2-40B4-BE49-F238E27FC236}">
                <a16:creationId xmlns:a16="http://schemas.microsoft.com/office/drawing/2014/main" id="{B6E3ED75-DB13-4A38-BEFF-A07309FEB2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62112" y="1540876"/>
            <a:ext cx="5819775" cy="4578223"/>
          </a:xfrm>
          <a:prstGeom prst="rect">
            <a:avLst/>
          </a:prstGeom>
          <a:noFill/>
          <a:ln>
            <a:noFill/>
          </a:ln>
        </p:spPr>
      </p:pic>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08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D393-D066-49A7-9D3D-186D4F3EA9E7}"/>
              </a:ext>
            </a:extLst>
          </p:cNvPr>
          <p:cNvSpPr>
            <a:spLocks noGrp="1"/>
          </p:cNvSpPr>
          <p:nvPr>
            <p:ph type="title"/>
          </p:nvPr>
        </p:nvSpPr>
        <p:spPr>
          <a:xfrm>
            <a:off x="523442" y="401520"/>
            <a:ext cx="9144000" cy="1325563"/>
          </a:xfrm>
        </p:spPr>
        <p:txBody>
          <a:bodyPr>
            <a:normAutofit fontScale="90000"/>
          </a:bodyPr>
          <a:lstStyle/>
          <a:p>
            <a:r>
              <a:rPr lang="en-US" sz="3100" dirty="0">
                <a:latin typeface="Open Sans" panose="020B0606030504020204" pitchFamily="34" charset="0"/>
                <a:ea typeface="Open Sans" panose="020B0606030504020204" pitchFamily="34" charset="0"/>
                <a:cs typeface="Open Sans" panose="020B0606030504020204" pitchFamily="34" charset="0"/>
              </a:rPr>
              <a:t>Why is critical thinking relevant to </a:t>
            </a:r>
            <a:br>
              <a:rPr lang="en-US" sz="3100" dirty="0">
                <a:latin typeface="Open Sans" panose="020B0606030504020204" pitchFamily="34" charset="0"/>
                <a:ea typeface="Open Sans" panose="020B0606030504020204" pitchFamily="34" charset="0"/>
                <a:cs typeface="Open Sans" panose="020B0606030504020204" pitchFamily="34" charset="0"/>
              </a:rPr>
            </a:br>
            <a:r>
              <a:rPr lang="en-US" sz="3100" dirty="0">
                <a:latin typeface="Open Sans" panose="020B0606030504020204" pitchFamily="34" charset="0"/>
                <a:ea typeface="Open Sans" panose="020B0606030504020204" pitchFamily="34" charset="0"/>
                <a:cs typeface="Open Sans" panose="020B0606030504020204" pitchFamily="34" charset="0"/>
              </a:rPr>
              <a:t>English language teaching?  </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41E72C1-5529-4931-B3E8-EAC63E3A1E1D}"/>
              </a:ext>
            </a:extLst>
          </p:cNvPr>
          <p:cNvSpPr>
            <a:spLocks noGrp="1"/>
          </p:cNvSpPr>
          <p:nvPr>
            <p:ph idx="1"/>
          </p:nvPr>
        </p:nvSpPr>
        <p:spPr>
          <a:xfrm>
            <a:off x="523442" y="1883991"/>
            <a:ext cx="7511286" cy="4351338"/>
          </a:xfrm>
        </p:spPr>
        <p:txBody>
          <a:bodyPr/>
          <a:lstStyle/>
          <a:p>
            <a:pPr>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 learners develop their ability to question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and process information</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 the lessons are learned more deeply</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 lessons are more motivating and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engaging when they demand different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levels of higher order thinking</a:t>
            </a:r>
          </a:p>
          <a:p>
            <a:pPr>
              <a:buFont typeface="Wingdings" panose="05000000000000000000" pitchFamily="2" charset="2"/>
              <a:buChar char="ü"/>
            </a:pPr>
            <a:endParaRPr lang="en-US" dirty="0"/>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76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8AD7-E187-4E15-BD56-D033A5F0D833}"/>
              </a:ext>
            </a:extLst>
          </p:cNvPr>
          <p:cNvSpPr>
            <a:spLocks noGrp="1"/>
          </p:cNvSpPr>
          <p:nvPr>
            <p:ph type="title"/>
          </p:nvPr>
        </p:nvSpPr>
        <p:spPr>
          <a:xfrm>
            <a:off x="0" y="2927896"/>
            <a:ext cx="9144000" cy="1325563"/>
          </a:xfrm>
        </p:spPr>
        <p:txBody>
          <a:bodyPr>
            <a:normAutofit fontScale="90000"/>
          </a:bodyPr>
          <a:lstStyle/>
          <a:p>
            <a:pPr algn="ctr"/>
            <a:r>
              <a:rPr lang="en-US" sz="4000" i="1" dirty="0">
                <a:latin typeface="Open Sans" panose="020B0606030504020204" pitchFamily="34" charset="0"/>
                <a:ea typeface="Open Sans" panose="020B0606030504020204" pitchFamily="34" charset="0"/>
                <a:cs typeface="Open Sans" panose="020B0606030504020204" pitchFamily="34" charset="0"/>
              </a:rPr>
              <a:t>Life</a:t>
            </a:r>
            <a:r>
              <a:rPr lang="en-US" sz="4000" dirty="0">
                <a:latin typeface="Open Sans" panose="020B0606030504020204" pitchFamily="34" charset="0"/>
                <a:ea typeface="Open Sans" panose="020B0606030504020204" pitchFamily="34" charset="0"/>
                <a:cs typeface="Open Sans" panose="020B0606030504020204" pitchFamily="34" charset="0"/>
              </a:rPr>
              <a:t> helps your learners</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 think critically to develop and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share their own opinions </a:t>
            </a:r>
            <a:br>
              <a:rPr lang="en-US" sz="4000" dirty="0">
                <a:latin typeface="Open Sans" panose="020B0606030504020204" pitchFamily="34" charset="0"/>
                <a:ea typeface="Open Sans" panose="020B0606030504020204" pitchFamily="34" charset="0"/>
                <a:cs typeface="Open Sans" panose="020B0606030504020204" pitchFamily="34" charset="0"/>
              </a:rPr>
            </a:br>
            <a:r>
              <a:rPr lang="en-US" sz="4000" dirty="0">
                <a:latin typeface="Open Sans" panose="020B0606030504020204" pitchFamily="34" charset="0"/>
                <a:ea typeface="Open Sans" panose="020B0606030504020204" pitchFamily="34" charset="0"/>
                <a:cs typeface="Open Sans" panose="020B0606030504020204" pitchFamily="34" charset="0"/>
              </a:rPr>
              <a:t>in English through…</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25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F4E76-6DDB-4420-89F5-ADCCDF6DF1E3}"/>
              </a:ext>
            </a:extLst>
          </p:cNvPr>
          <p:cNvSpPr>
            <a:spLocks noGrp="1"/>
          </p:cNvSpPr>
          <p:nvPr>
            <p:ph idx="1"/>
          </p:nvPr>
        </p:nvSpPr>
        <p:spPr>
          <a:xfrm>
            <a:off x="388762" y="1550642"/>
            <a:ext cx="9627107" cy="4351338"/>
          </a:xfrm>
        </p:spPr>
        <p:txBody>
          <a:bodyPr>
            <a:normAutofit/>
          </a:bodyPr>
          <a:lstStyle/>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Information-rich topics</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Carefully-crafted vocabulary and grammar activities</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Thought-provoking National Geographic photography</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Updated video material</a:t>
            </a:r>
          </a:p>
          <a:p>
            <a:pPr>
              <a:buClr>
                <a:srgbClr val="FFE600"/>
              </a:buClr>
              <a:buFont typeface="Wingdings" charset="2"/>
              <a:buChar char="§"/>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Explicit ‘Critical Thinking’ sections</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
        <p:nvSpPr>
          <p:cNvPr id="5" name="Title 1">
            <a:extLst>
              <a:ext uri="{FF2B5EF4-FFF2-40B4-BE49-F238E27FC236}">
                <a16:creationId xmlns:a16="http://schemas.microsoft.com/office/drawing/2014/main" id="{3EABD393-D066-49A7-9D3D-186D4F3EA9E7}"/>
              </a:ext>
            </a:extLst>
          </p:cNvPr>
          <p:cNvSpPr txBox="1">
            <a:spLocks/>
          </p:cNvSpPr>
          <p:nvPr/>
        </p:nvSpPr>
        <p:spPr>
          <a:xfrm>
            <a:off x="523442" y="401520"/>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Life </a:t>
            </a:r>
            <a:r>
              <a:rPr kumimoji="0" lang="en-US" sz="3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teaches learners to think critically through</a:t>
            </a:r>
            <a:r>
              <a:rPr kumimoji="0" lang="mr-IN" sz="3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Helvetica Neue LT Std 67 Medium Condensed" charset="0"/>
              </a:rPr>
              <a:t>…</a:t>
            </a:r>
            <a:b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C890E82-78CD-4863-85EA-AA67395C6AA7}"/>
              </a:ext>
            </a:extLst>
          </p:cNvPr>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1E56-88A5-4CC9-A352-5A3FD3CB5DD1}"/>
              </a:ext>
            </a:extLst>
          </p:cNvPr>
          <p:cNvSpPr>
            <a:spLocks noGrp="1"/>
          </p:cNvSpPr>
          <p:nvPr>
            <p:ph type="title"/>
          </p:nvPr>
        </p:nvSpPr>
        <p:spPr>
          <a:xfrm>
            <a:off x="478471" y="562261"/>
            <a:ext cx="9143999" cy="870154"/>
          </a:xfrm>
        </p:spPr>
        <p:txBody>
          <a:bodyPr>
            <a:normAutofit fontScale="90000"/>
          </a:bodyPr>
          <a:lstStyle/>
          <a:p>
            <a:r>
              <a:rPr lang="en-US" sz="3100" dirty="0">
                <a:latin typeface="Open Sans" panose="020B0606030504020204" pitchFamily="34" charset="0"/>
                <a:ea typeface="Open Sans" panose="020B0606030504020204" pitchFamily="34" charset="0"/>
                <a:cs typeface="Open Sans" panose="020B0606030504020204" pitchFamily="34" charset="0"/>
              </a:rPr>
              <a:t>Dear The Anglo Evaluator,</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D5ECB653-2C92-4532-A8C9-F4113C1CB720}"/>
              </a:ext>
            </a:extLst>
          </p:cNvPr>
          <p:cNvSpPr>
            <a:spLocks noGrp="1"/>
          </p:cNvSpPr>
          <p:nvPr>
            <p:ph idx="1"/>
          </p:nvPr>
        </p:nvSpPr>
        <p:spPr>
          <a:xfrm>
            <a:off x="478472" y="1441478"/>
            <a:ext cx="8014898" cy="4660826"/>
          </a:xfrm>
        </p:spPr>
        <p:txBody>
          <a:bodyPr>
            <a:normAutofit fontScale="92500" lnSpcReduction="10000"/>
          </a:bodyPr>
          <a:lstStyle/>
          <a:p>
            <a:pPr marL="0" indent="0">
              <a:lnSpc>
                <a:spcPct val="120000"/>
              </a:lnSpc>
              <a:spcBef>
                <a:spcPts val="0"/>
              </a:spcBef>
              <a:buNone/>
            </a:pPr>
            <a:r>
              <a:rPr lang="en-US" sz="2000" dirty="0">
                <a:latin typeface="Open Sans" panose="020B0606030504020204" pitchFamily="34" charset="0"/>
                <a:ea typeface="Open Sans" panose="020B0606030504020204" pitchFamily="34" charset="0"/>
                <a:cs typeface="Open Sans" panose="020B0606030504020204" pitchFamily="34" charset="0"/>
              </a:rPr>
              <a:t>Greetings from National Geographic Learning!</a:t>
            </a: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sz="2000" dirty="0">
                <a:latin typeface="Open Sans" panose="020B0606030504020204" pitchFamily="34" charset="0"/>
                <a:ea typeface="Open Sans" panose="020B0606030504020204" pitchFamily="34" charset="0"/>
                <a:cs typeface="Open Sans" panose="020B0606030504020204" pitchFamily="34" charset="0"/>
              </a:rPr>
              <a:t>It is with great pleasure that we present you our program Life Second Edition for the use in The Anglo General English </a:t>
            </a:r>
            <a:r>
              <a:rPr lang="en-US" sz="2000" dirty="0" err="1">
                <a:latin typeface="Open Sans" panose="020B0606030504020204" pitchFamily="34" charset="0"/>
                <a:ea typeface="Open Sans" panose="020B0606030504020204" pitchFamily="34" charset="0"/>
                <a:cs typeface="Open Sans" panose="020B0606030504020204" pitchFamily="34" charset="0"/>
              </a:rPr>
              <a:t>Programme</a:t>
            </a:r>
            <a:r>
              <a:rPr lang="en-US" sz="2000" dirty="0">
                <a:latin typeface="Open Sans" panose="020B0606030504020204" pitchFamily="34" charset="0"/>
                <a:ea typeface="Open Sans" panose="020B0606030504020204" pitchFamily="34" charset="0"/>
                <a:cs typeface="Open Sans" panose="020B0606030504020204" pitchFamily="34" charset="0"/>
              </a:rPr>
              <a:t> (T@P).</a:t>
            </a: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sz="2000" dirty="0">
                <a:latin typeface="Open Sans" panose="020B0606030504020204" pitchFamily="34" charset="0"/>
                <a:ea typeface="Open Sans" panose="020B0606030504020204" pitchFamily="34" charset="0"/>
                <a:cs typeface="Open Sans" panose="020B0606030504020204" pitchFamily="34" charset="0"/>
              </a:rPr>
              <a:t>Before you begin this journey, we recommend you:</a:t>
            </a: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Read the slides notes to enrich your reading</a:t>
            </a:r>
          </a:p>
          <a:p>
            <a:pPr>
              <a:lnSpc>
                <a:spcPct val="120000"/>
              </a:lnSpc>
              <a:spcBef>
                <a:spcPts val="0"/>
              </a:spcBef>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If you have any question, please contact us at </a:t>
            </a:r>
            <a:r>
              <a:rPr lang="en-US" sz="2000" dirty="0">
                <a:latin typeface="Open Sans" panose="020B0606030504020204" pitchFamily="34" charset="0"/>
                <a:ea typeface="Open Sans" panose="020B0606030504020204" pitchFamily="34" charset="0"/>
                <a:cs typeface="Open Sans" panose="020B0606030504020204" pitchFamily="34" charset="0"/>
                <a:hlinkClick r:id="rId3"/>
              </a:rPr>
              <a:t>https://chat.whatsapp.com/IinGwPTohYT7MXOW1QtnOf</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ct val="120000"/>
              </a:lnSpc>
              <a:spcBef>
                <a:spcPts val="0"/>
              </a:spcBef>
              <a:buFontTx/>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sz="2000" dirty="0">
                <a:latin typeface="Open Sans" panose="020B0606030504020204" pitchFamily="34" charset="0"/>
                <a:ea typeface="Open Sans" panose="020B0606030504020204" pitchFamily="34" charset="0"/>
                <a:cs typeface="Open Sans" panose="020B0606030504020204" pitchFamily="34" charset="0"/>
              </a:rPr>
              <a:t>Thank you for reading us!</a:t>
            </a: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sz="2000" dirty="0">
                <a:latin typeface="Open Sans" panose="020B0606030504020204" pitchFamily="34" charset="0"/>
                <a:ea typeface="Open Sans" panose="020B0606030504020204" pitchFamily="34" charset="0"/>
                <a:cs typeface="Open Sans" panose="020B0606030504020204" pitchFamily="34" charset="0"/>
              </a:rPr>
              <a:t>The National Geographic Learning Team</a:t>
            </a:r>
          </a:p>
          <a:p>
            <a:pPr marL="0" indent="0">
              <a:lnSpc>
                <a:spcPct val="120000"/>
              </a:lnSpc>
              <a:spcBef>
                <a:spcPts val="0"/>
              </a:spcBef>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204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5E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289621-1B19-4415-8942-555996905595}"/>
              </a:ext>
            </a:extLst>
          </p:cNvPr>
          <p:cNvPicPr>
            <a:picLocks noChangeAspect="1"/>
          </p:cNvPicPr>
          <p:nvPr/>
        </p:nvPicPr>
        <p:blipFill>
          <a:blip r:embed="rId3"/>
          <a:stretch>
            <a:fillRect/>
          </a:stretch>
        </p:blipFill>
        <p:spPr>
          <a:xfrm>
            <a:off x="0" y="1287128"/>
            <a:ext cx="3897758" cy="5583276"/>
          </a:xfrm>
          <a:prstGeom prst="rect">
            <a:avLst/>
          </a:prstGeom>
        </p:spPr>
      </p:pic>
      <p:pic>
        <p:nvPicPr>
          <p:cNvPr id="7" name="Picture 6">
            <a:extLst>
              <a:ext uri="{FF2B5EF4-FFF2-40B4-BE49-F238E27FC236}">
                <a16:creationId xmlns:a16="http://schemas.microsoft.com/office/drawing/2014/main" id="{404F43D7-066C-40C0-9F8B-1AFC95D05CD9}"/>
              </a:ext>
            </a:extLst>
          </p:cNvPr>
          <p:cNvPicPr>
            <a:picLocks noChangeAspect="1"/>
          </p:cNvPicPr>
          <p:nvPr/>
        </p:nvPicPr>
        <p:blipFill>
          <a:blip r:embed="rId4"/>
          <a:stretch>
            <a:fillRect/>
          </a:stretch>
        </p:blipFill>
        <p:spPr>
          <a:xfrm>
            <a:off x="2306264" y="1280449"/>
            <a:ext cx="3897758" cy="5589955"/>
          </a:xfrm>
          <a:prstGeom prst="rect">
            <a:avLst/>
          </a:prstGeom>
        </p:spPr>
      </p:pic>
      <p:pic>
        <p:nvPicPr>
          <p:cNvPr id="8" name="Picture 7">
            <a:extLst>
              <a:ext uri="{FF2B5EF4-FFF2-40B4-BE49-F238E27FC236}">
                <a16:creationId xmlns:a16="http://schemas.microsoft.com/office/drawing/2014/main" id="{3B573EC2-95BC-4E86-94EB-CBDBC4845203}"/>
              </a:ext>
            </a:extLst>
          </p:cNvPr>
          <p:cNvPicPr>
            <a:picLocks noChangeAspect="1"/>
          </p:cNvPicPr>
          <p:nvPr/>
        </p:nvPicPr>
        <p:blipFill rotWithShape="1">
          <a:blip r:embed="rId5"/>
          <a:srcRect b="523"/>
          <a:stretch/>
        </p:blipFill>
        <p:spPr>
          <a:xfrm>
            <a:off x="5192181" y="1254397"/>
            <a:ext cx="3951819" cy="5603603"/>
          </a:xfrm>
          <a:prstGeom prst="rect">
            <a:avLst/>
          </a:prstGeom>
        </p:spPr>
      </p:pic>
      <p:sp>
        <p:nvSpPr>
          <p:cNvPr id="10" name="Title 1">
            <a:extLst>
              <a:ext uri="{FF2B5EF4-FFF2-40B4-BE49-F238E27FC236}">
                <a16:creationId xmlns:a16="http://schemas.microsoft.com/office/drawing/2014/main" id="{81BB5739-75F0-4222-A542-4F653E388801}"/>
              </a:ext>
            </a:extLst>
          </p:cNvPr>
          <p:cNvSpPr>
            <a:spLocks noGrp="1"/>
          </p:cNvSpPr>
          <p:nvPr>
            <p:ph type="title"/>
          </p:nvPr>
        </p:nvSpPr>
        <p:spPr>
          <a:xfrm>
            <a:off x="478472" y="760156"/>
            <a:ext cx="9022080" cy="1058000"/>
          </a:xfrm>
        </p:spPr>
        <p:txBody>
          <a:bodyPr>
            <a:normAutofit fontScale="90000"/>
          </a:bodyPr>
          <a:lstStyle/>
          <a:p>
            <a:r>
              <a:rPr lang="mr-IN" sz="3100" dirty="0">
                <a:solidFill>
                  <a:schemeClr val="bg1"/>
                </a:solidFill>
                <a:latin typeface="Open Sans" panose="020B0606030504020204" pitchFamily="34" charset="0"/>
                <a:ea typeface="Open Sans" panose="020B0606030504020204" pitchFamily="34" charset="0"/>
                <a:cs typeface="Helvetica Neue LT Std 67 Medium Condensed" charset="0"/>
              </a:rPr>
              <a:t>…</a:t>
            </a: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information-rich topics</a:t>
            </a:r>
            <a:b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t>
            </a:r>
          </a:p>
        </p:txBody>
      </p:sp>
      <p:sp>
        <p:nvSpPr>
          <p:cNvPr id="11" name="Rectangle 10"/>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621620-AAEB-4541-BF5E-266CCBEB2226}"/>
              </a:ext>
            </a:extLst>
          </p:cNvPr>
          <p:cNvPicPr>
            <a:picLocks noChangeAspect="1"/>
          </p:cNvPicPr>
          <p:nvPr/>
        </p:nvPicPr>
        <p:blipFill>
          <a:blip r:embed="rId3"/>
          <a:stretch>
            <a:fillRect/>
          </a:stretch>
        </p:blipFill>
        <p:spPr>
          <a:xfrm>
            <a:off x="1435415" y="1496088"/>
            <a:ext cx="6273170" cy="4682788"/>
          </a:xfrm>
          <a:prstGeom prst="rect">
            <a:avLst/>
          </a:prstGeom>
        </p:spPr>
      </p:pic>
      <p:sp>
        <p:nvSpPr>
          <p:cNvPr id="7" name="Rectangle 6"/>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EABD393-D066-49A7-9D3D-186D4F3EA9E7}"/>
              </a:ext>
            </a:extLst>
          </p:cNvPr>
          <p:cNvSpPr txBox="1">
            <a:spLocks/>
          </p:cNvSpPr>
          <p:nvPr/>
        </p:nvSpPr>
        <p:spPr>
          <a:xfrm>
            <a:off x="478472" y="66398"/>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r-IN" sz="2800" dirty="0">
                <a:latin typeface="Open Sans" panose="020B0606030504020204" pitchFamily="34" charset="0"/>
                <a:ea typeface="Open Sans" panose="020B0606030504020204" pitchFamily="34" charset="0"/>
                <a:cs typeface="Helvetica Neue LT Std 67 Medium Condensed" charset="0"/>
              </a:rPr>
              <a:t>…</a:t>
            </a:r>
            <a:r>
              <a:rPr lang="en-US" sz="2800" dirty="0">
                <a:latin typeface="Open Sans" panose="020B0606030504020204" pitchFamily="34" charset="0"/>
                <a:ea typeface="Open Sans" panose="020B0606030504020204" pitchFamily="34" charset="0"/>
                <a:cs typeface="Open Sans" panose="020B0606030504020204" pitchFamily="34" charset="0"/>
              </a:rPr>
              <a:t>carefully-crafted vocabulary activities</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10828"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80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42610-7C3D-46B2-A37D-8F352BE7385F}"/>
              </a:ext>
            </a:extLst>
          </p:cNvPr>
          <p:cNvPicPr>
            <a:picLocks noChangeAspect="1"/>
          </p:cNvPicPr>
          <p:nvPr/>
        </p:nvPicPr>
        <p:blipFill>
          <a:blip r:embed="rId3"/>
          <a:stretch>
            <a:fillRect/>
          </a:stretch>
        </p:blipFill>
        <p:spPr>
          <a:xfrm>
            <a:off x="427780" y="1150597"/>
            <a:ext cx="4796467" cy="5132406"/>
          </a:xfrm>
          <a:prstGeom prst="rect">
            <a:avLst/>
          </a:prstGeom>
        </p:spPr>
      </p:pic>
      <p:sp>
        <p:nvSpPr>
          <p:cNvPr id="8" name="Title 1">
            <a:extLst>
              <a:ext uri="{FF2B5EF4-FFF2-40B4-BE49-F238E27FC236}">
                <a16:creationId xmlns:a16="http://schemas.microsoft.com/office/drawing/2014/main" id="{3EABD393-D066-49A7-9D3D-186D4F3EA9E7}"/>
              </a:ext>
            </a:extLst>
          </p:cNvPr>
          <p:cNvSpPr txBox="1">
            <a:spLocks/>
          </p:cNvSpPr>
          <p:nvPr/>
        </p:nvSpPr>
        <p:spPr>
          <a:xfrm>
            <a:off x="478472" y="66398"/>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r-IN" sz="2800" dirty="0">
                <a:latin typeface="Open Sans" panose="020B0606030504020204" pitchFamily="34" charset="0"/>
                <a:ea typeface="Open Sans" panose="020B0606030504020204" pitchFamily="34" charset="0"/>
                <a:cs typeface="Helvetica Neue LT Std 67 Medium Condensed" charset="0"/>
              </a:rPr>
              <a:t>…</a:t>
            </a:r>
            <a:r>
              <a:rPr lang="en-GB" sz="2800" dirty="0">
                <a:latin typeface="Open Sans" panose="020B0606030504020204" pitchFamily="34" charset="0"/>
                <a:ea typeface="Open Sans" panose="020B0606030504020204" pitchFamily="34" charset="0"/>
                <a:cs typeface="Helvetica Neue LT Std 67 Medium Condensed" charset="0"/>
              </a:rPr>
              <a:t>and </a:t>
            </a:r>
            <a:r>
              <a:rPr lang="en-US" sz="2800" dirty="0">
                <a:latin typeface="Open Sans" panose="020B0606030504020204" pitchFamily="34" charset="0"/>
                <a:ea typeface="Open Sans" panose="020B0606030504020204" pitchFamily="34" charset="0"/>
                <a:cs typeface="Open Sans" panose="020B0606030504020204" pitchFamily="34" charset="0"/>
              </a:rPr>
              <a:t>carefully-crafted grammar activities</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10828"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73E3C9-3E77-4B29-9EF1-53232D88938D}"/>
              </a:ext>
            </a:extLst>
          </p:cNvPr>
          <p:cNvPicPr>
            <a:picLocks noChangeAspect="1"/>
          </p:cNvPicPr>
          <p:nvPr/>
        </p:nvPicPr>
        <p:blipFill>
          <a:blip r:embed="rId4"/>
          <a:stretch>
            <a:fillRect/>
          </a:stretch>
        </p:blipFill>
        <p:spPr>
          <a:xfrm>
            <a:off x="4913638" y="1387099"/>
            <a:ext cx="4481676" cy="5016586"/>
          </a:xfrm>
          <a:prstGeom prst="rect">
            <a:avLst/>
          </a:prstGeom>
        </p:spPr>
      </p:pic>
      <p:grpSp>
        <p:nvGrpSpPr>
          <p:cNvPr id="12" name="Group 11">
            <a:extLst>
              <a:ext uri="{FF2B5EF4-FFF2-40B4-BE49-F238E27FC236}">
                <a16:creationId xmlns:a16="http://schemas.microsoft.com/office/drawing/2014/main" id="{2213C518-481E-4ACA-805F-986795CA6B2A}"/>
              </a:ext>
            </a:extLst>
          </p:cNvPr>
          <p:cNvGrpSpPr/>
          <p:nvPr/>
        </p:nvGrpSpPr>
        <p:grpSpPr>
          <a:xfrm>
            <a:off x="529165" y="995254"/>
            <a:ext cx="8577510" cy="5862746"/>
            <a:chOff x="1017445" y="911215"/>
            <a:chExt cx="8187305" cy="5492470"/>
          </a:xfrm>
        </p:grpSpPr>
        <p:pic>
          <p:nvPicPr>
            <p:cNvPr id="10" name="Picture 9">
              <a:extLst>
                <a:ext uri="{FF2B5EF4-FFF2-40B4-BE49-F238E27FC236}">
                  <a16:creationId xmlns:a16="http://schemas.microsoft.com/office/drawing/2014/main" id="{71116F18-1C1C-4952-B242-9F0FBBCA5703}"/>
                </a:ext>
              </a:extLst>
            </p:cNvPr>
            <p:cNvPicPr>
              <a:picLocks noChangeAspect="1"/>
            </p:cNvPicPr>
            <p:nvPr/>
          </p:nvPicPr>
          <p:blipFill rotWithShape="1">
            <a:blip r:embed="rId5">
              <a:extLst>
                <a:ext uri="{28A0092B-C50C-407E-A947-70E740481C1C}">
                  <a14:useLocalDpi xmlns:a14="http://schemas.microsoft.com/office/drawing/2010/main" val="0"/>
                </a:ext>
              </a:extLst>
            </a:blip>
            <a:srcRect b="5555"/>
            <a:stretch/>
          </p:blipFill>
          <p:spPr>
            <a:xfrm>
              <a:off x="5236921" y="967511"/>
              <a:ext cx="3967829" cy="5436173"/>
            </a:xfrm>
            <a:prstGeom prst="rect">
              <a:avLst/>
            </a:prstGeom>
          </p:spPr>
        </p:pic>
        <p:pic>
          <p:nvPicPr>
            <p:cNvPr id="11" name="Picture 10">
              <a:extLst>
                <a:ext uri="{FF2B5EF4-FFF2-40B4-BE49-F238E27FC236}">
                  <a16:creationId xmlns:a16="http://schemas.microsoft.com/office/drawing/2014/main" id="{95A2416E-FD3A-4625-BE8D-9774E230FD57}"/>
                </a:ext>
              </a:extLst>
            </p:cNvPr>
            <p:cNvPicPr>
              <a:picLocks noChangeAspect="1"/>
            </p:cNvPicPr>
            <p:nvPr/>
          </p:nvPicPr>
          <p:blipFill>
            <a:blip r:embed="rId6"/>
            <a:stretch>
              <a:fillRect/>
            </a:stretch>
          </p:blipFill>
          <p:spPr>
            <a:xfrm>
              <a:off x="1017445" y="911215"/>
              <a:ext cx="4219476" cy="5492470"/>
            </a:xfrm>
            <a:prstGeom prst="rect">
              <a:avLst/>
            </a:prstGeom>
          </p:spPr>
        </p:pic>
      </p:grpSp>
      <p:sp>
        <p:nvSpPr>
          <p:cNvPr id="7" name="Rectangle 6"/>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2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569449F-2818-42BC-AF71-0DFD4215B7F7}"/>
              </a:ext>
            </a:extLst>
          </p:cNvPr>
          <p:cNvSpPr txBox="1">
            <a:spLocks/>
          </p:cNvSpPr>
          <p:nvPr/>
        </p:nvSpPr>
        <p:spPr>
          <a:xfrm>
            <a:off x="22235" y="783751"/>
            <a:ext cx="9663632" cy="1075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mr-IN" dirty="0">
                <a:solidFill>
                  <a:schemeClr val="bg1"/>
                </a:solidFill>
                <a:latin typeface="Helvetica Neue LT Std 67 Medium Condensed"/>
                <a:ea typeface="Helvetica Neue LT Std 67 Medium Condensed" charset="0"/>
                <a:cs typeface="Helvetica Neue LT Std 67 Medium Condensed" charset="0"/>
              </a:rPr>
              <a:t>…</a:t>
            </a:r>
            <a:r>
              <a:rPr lang="en-US" dirty="0">
                <a:solidFill>
                  <a:schemeClr val="bg1"/>
                </a:solidFill>
                <a:latin typeface="Helvetica Neue LT Std 67 Medium Condensed"/>
                <a:ea typeface="Helvetica Neue LT Std 67 Medium Condensed" charset="0"/>
                <a:cs typeface="Helvetica Neue LT Std 67 Medium Condensed" charset="0"/>
              </a:rPr>
              <a:t>thought-provoking National Geographic photography.</a:t>
            </a:r>
          </a:p>
          <a:p>
            <a:pPr marL="0" indent="0">
              <a:buFont typeface="Arial" panose="020B0604020202020204" pitchFamily="34" charset="0"/>
              <a:buNone/>
            </a:pPr>
            <a:endParaRPr lang="en-US" i="1" dirty="0">
              <a:effectLst>
                <a:outerShdw blurRad="241300" dist="50800" dir="5400000" sx="45000" sy="45000" algn="ctr" rotWithShape="0">
                  <a:schemeClr val="tx1"/>
                </a:outerShdw>
              </a:effectLst>
            </a:endParaRPr>
          </a:p>
        </p:txBody>
      </p:sp>
      <p:sp>
        <p:nvSpPr>
          <p:cNvPr id="2" name="TextBox 1">
            <a:extLst>
              <a:ext uri="{FF2B5EF4-FFF2-40B4-BE49-F238E27FC236}">
                <a16:creationId xmlns:a16="http://schemas.microsoft.com/office/drawing/2014/main" id="{24F21DF2-FB9A-429E-9777-52FC88EB7D11}"/>
              </a:ext>
            </a:extLst>
          </p:cNvPr>
          <p:cNvSpPr txBox="1"/>
          <p:nvPr/>
        </p:nvSpPr>
        <p:spPr>
          <a:xfrm>
            <a:off x="584413" y="555181"/>
            <a:ext cx="6687893" cy="400110"/>
          </a:xfrm>
          <a:prstGeom prst="rect">
            <a:avLst/>
          </a:prstGeom>
          <a:noFill/>
        </p:spPr>
        <p:txBody>
          <a:bodyPr wrap="square" rtlCol="0">
            <a:spAutoFit/>
          </a:bodyPr>
          <a:lstStyle/>
          <a:p>
            <a:r>
              <a:rPr lang="en-US" sz="2000" dirty="0">
                <a:latin typeface="Helvetica Neue LT Std 67 Medium Condensed"/>
              </a:rPr>
              <a:t>….thought-provoking National Geographic photography. </a:t>
            </a:r>
          </a:p>
        </p:txBody>
      </p:sp>
      <p:sp>
        <p:nvSpPr>
          <p:cNvPr id="8" name="Rectangle 7">
            <a:extLst>
              <a:ext uri="{FF2B5EF4-FFF2-40B4-BE49-F238E27FC236}">
                <a16:creationId xmlns:a16="http://schemas.microsoft.com/office/drawing/2014/main" id="{5849FB99-B5F1-47DA-841B-B5C4766EB3DA}"/>
              </a:ext>
            </a:extLst>
          </p:cNvPr>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273621-2AE0-4088-9ED8-6BBA59ED8FD6}"/>
              </a:ext>
            </a:extLst>
          </p:cNvPr>
          <p:cNvSpPr/>
          <p:nvPr/>
        </p:nvSpPr>
        <p:spPr>
          <a:xfrm>
            <a:off x="-10828"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7FED579-1C8A-440C-B127-4E0A1FB26010}"/>
              </a:ext>
            </a:extLst>
          </p:cNvPr>
          <p:cNvPicPr>
            <a:picLocks noChangeAspect="1"/>
          </p:cNvPicPr>
          <p:nvPr/>
        </p:nvPicPr>
        <p:blipFill>
          <a:blip r:embed="rId3"/>
          <a:stretch>
            <a:fillRect/>
          </a:stretch>
        </p:blipFill>
        <p:spPr>
          <a:xfrm>
            <a:off x="-10828" y="-102777"/>
            <a:ext cx="10284596" cy="7073148"/>
          </a:xfrm>
          <a:prstGeom prst="rect">
            <a:avLst/>
          </a:prstGeom>
        </p:spPr>
      </p:pic>
      <p:pic>
        <p:nvPicPr>
          <p:cNvPr id="12" name="Picture 11">
            <a:extLst>
              <a:ext uri="{FF2B5EF4-FFF2-40B4-BE49-F238E27FC236}">
                <a16:creationId xmlns:a16="http://schemas.microsoft.com/office/drawing/2014/main" id="{E91E1AD8-1FCB-451C-B36E-033419EF519F}"/>
              </a:ext>
            </a:extLst>
          </p:cNvPr>
          <p:cNvPicPr>
            <a:picLocks noChangeAspect="1"/>
          </p:cNvPicPr>
          <p:nvPr/>
        </p:nvPicPr>
        <p:blipFill rotWithShape="1">
          <a:blip r:embed="rId4"/>
          <a:srcRect r="8127"/>
          <a:stretch/>
        </p:blipFill>
        <p:spPr>
          <a:xfrm>
            <a:off x="-10828" y="-616096"/>
            <a:ext cx="9941230" cy="7474096"/>
          </a:xfrm>
          <a:prstGeom prst="rect">
            <a:avLst/>
          </a:prstGeom>
        </p:spPr>
      </p:pic>
      <p:pic>
        <p:nvPicPr>
          <p:cNvPr id="14" name="Picture 13">
            <a:extLst>
              <a:ext uri="{FF2B5EF4-FFF2-40B4-BE49-F238E27FC236}">
                <a16:creationId xmlns:a16="http://schemas.microsoft.com/office/drawing/2014/main" id="{3D96F9DC-8B3F-4FF6-9535-8C8886627618}"/>
              </a:ext>
            </a:extLst>
          </p:cNvPr>
          <p:cNvPicPr>
            <a:picLocks noChangeAspect="1"/>
          </p:cNvPicPr>
          <p:nvPr/>
        </p:nvPicPr>
        <p:blipFill>
          <a:blip r:embed="rId5"/>
          <a:stretch>
            <a:fillRect/>
          </a:stretch>
        </p:blipFill>
        <p:spPr>
          <a:xfrm>
            <a:off x="-396809" y="-530347"/>
            <a:ext cx="10713192" cy="7447871"/>
          </a:xfrm>
          <a:prstGeom prst="rect">
            <a:avLst/>
          </a:prstGeom>
        </p:spPr>
      </p:pic>
    </p:spTree>
    <p:extLst>
      <p:ext uri="{BB962C8B-B14F-4D97-AF65-F5344CB8AC3E}">
        <p14:creationId xmlns:p14="http://schemas.microsoft.com/office/powerpoint/2010/main" val="7329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life_upper_int_2.1_full">
            <a:hlinkClick r:id="" action="ppaction://media"/>
            <a:extLst>
              <a:ext uri="{FF2B5EF4-FFF2-40B4-BE49-F238E27FC236}">
                <a16:creationId xmlns:a16="http://schemas.microsoft.com/office/drawing/2014/main" id="{330A0753-CFC8-4FF4-9C3C-9BED1EEF8C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03693"/>
            <a:ext cx="9144000" cy="5159829"/>
          </a:xfrm>
          <a:prstGeom prst="rect">
            <a:avLst/>
          </a:prstGeom>
        </p:spPr>
      </p:pic>
      <p:sp>
        <p:nvSpPr>
          <p:cNvPr id="5" name="Title 1">
            <a:extLst>
              <a:ext uri="{FF2B5EF4-FFF2-40B4-BE49-F238E27FC236}">
                <a16:creationId xmlns:a16="http://schemas.microsoft.com/office/drawing/2014/main" id="{81BB5739-75F0-4222-A542-4F653E388801}"/>
              </a:ext>
            </a:extLst>
          </p:cNvPr>
          <p:cNvSpPr>
            <a:spLocks noGrp="1"/>
          </p:cNvSpPr>
          <p:nvPr>
            <p:ph type="title"/>
          </p:nvPr>
        </p:nvSpPr>
        <p:spPr>
          <a:xfrm>
            <a:off x="489300" y="294198"/>
            <a:ext cx="9022080" cy="1341078"/>
          </a:xfrm>
        </p:spPr>
        <p:txBody>
          <a:bodyPr>
            <a:normAutofit/>
          </a:bodyPr>
          <a:lstStyle/>
          <a:p>
            <a:r>
              <a:rPr lang="mr-IN" sz="3100" dirty="0">
                <a:solidFill>
                  <a:schemeClr val="bg1"/>
                </a:solidFill>
                <a:latin typeface="Helvetica Neue LT Std 67 Medium Condensed" charset="0"/>
                <a:ea typeface="Helvetica Neue LT Std 67 Medium Condensed" charset="0"/>
                <a:cs typeface="Helvetica Neue LT Std 67 Medium Condensed" charset="0"/>
              </a:rPr>
              <a:t>…</a:t>
            </a:r>
            <a:r>
              <a:rPr lang="en-US" sz="3100" dirty="0">
                <a:solidFill>
                  <a:schemeClr val="bg1"/>
                </a:solidFill>
                <a:latin typeface="Helvetica Neue LT Std 67 Medium Condensed" charset="0"/>
                <a:ea typeface="Helvetica Neue LT Std 67 Medium Condensed" charset="0"/>
                <a:cs typeface="Helvetica Neue LT Std 67 Medium Condensed" charset="0"/>
              </a:rPr>
              <a:t>updated video material</a:t>
            </a:r>
            <a:endParaRPr lang="en-US" dirty="0">
              <a:latin typeface="Helvetica Neue LT Std 67 Medium Condensed" charset="0"/>
              <a:ea typeface="Helvetica Neue LT Std 67 Medium Condensed" charset="0"/>
              <a:cs typeface="Helvetica Neue LT Std 67 Medium Condensed" charset="0"/>
            </a:endParaRPr>
          </a:p>
        </p:txBody>
      </p:sp>
      <p:sp>
        <p:nvSpPr>
          <p:cNvPr id="7" name="Rectangle 6"/>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467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D62D5-CE1D-4A57-9DDF-E379B111A838}"/>
              </a:ext>
            </a:extLst>
          </p:cNvPr>
          <p:cNvPicPr>
            <a:picLocks noChangeAspect="1"/>
          </p:cNvPicPr>
          <p:nvPr/>
        </p:nvPicPr>
        <p:blipFill>
          <a:blip r:embed="rId3"/>
          <a:stretch>
            <a:fillRect/>
          </a:stretch>
        </p:blipFill>
        <p:spPr>
          <a:xfrm>
            <a:off x="4656668" y="-2"/>
            <a:ext cx="4726946" cy="6706999"/>
          </a:xfrm>
          <a:prstGeom prst="rect">
            <a:avLst/>
          </a:prstGeom>
        </p:spPr>
      </p:pic>
      <p:pic>
        <p:nvPicPr>
          <p:cNvPr id="7" name="Picture 6">
            <a:extLst>
              <a:ext uri="{FF2B5EF4-FFF2-40B4-BE49-F238E27FC236}">
                <a16:creationId xmlns:a16="http://schemas.microsoft.com/office/drawing/2014/main" id="{D273EC49-E4CE-4213-B40E-DF91399A394A}"/>
              </a:ext>
            </a:extLst>
          </p:cNvPr>
          <p:cNvPicPr>
            <a:picLocks noChangeAspect="1"/>
          </p:cNvPicPr>
          <p:nvPr/>
        </p:nvPicPr>
        <p:blipFill>
          <a:blip r:embed="rId4"/>
          <a:stretch>
            <a:fillRect/>
          </a:stretch>
        </p:blipFill>
        <p:spPr>
          <a:xfrm>
            <a:off x="0" y="-1"/>
            <a:ext cx="4707467" cy="6706999"/>
          </a:xfrm>
          <a:prstGeom prst="rect">
            <a:avLst/>
          </a:prstGeom>
        </p:spPr>
      </p:pic>
      <p:pic>
        <p:nvPicPr>
          <p:cNvPr id="8" name="Picture 7">
            <a:extLst>
              <a:ext uri="{FF2B5EF4-FFF2-40B4-BE49-F238E27FC236}">
                <a16:creationId xmlns:a16="http://schemas.microsoft.com/office/drawing/2014/main" id="{AD92EDA6-4F47-43E9-B9EC-AFA8667AA732}"/>
              </a:ext>
            </a:extLst>
          </p:cNvPr>
          <p:cNvPicPr>
            <a:picLocks noChangeAspect="1"/>
          </p:cNvPicPr>
          <p:nvPr/>
        </p:nvPicPr>
        <p:blipFill>
          <a:blip r:embed="rId5"/>
          <a:stretch>
            <a:fillRect/>
          </a:stretch>
        </p:blipFill>
        <p:spPr>
          <a:xfrm>
            <a:off x="2501085" y="268349"/>
            <a:ext cx="4746381" cy="6170295"/>
          </a:xfrm>
          <a:prstGeom prst="rect">
            <a:avLst/>
          </a:prstGeom>
        </p:spPr>
      </p:pic>
    </p:spTree>
    <p:extLst>
      <p:ext uri="{BB962C8B-B14F-4D97-AF65-F5344CB8AC3E}">
        <p14:creationId xmlns:p14="http://schemas.microsoft.com/office/powerpoint/2010/main" val="24913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57D4F-A627-4558-BC96-9E7D953E94C4}"/>
              </a:ext>
            </a:extLst>
          </p:cNvPr>
          <p:cNvPicPr>
            <a:picLocks noChangeAspect="1"/>
          </p:cNvPicPr>
          <p:nvPr/>
        </p:nvPicPr>
        <p:blipFill>
          <a:blip r:embed="rId3"/>
          <a:stretch>
            <a:fillRect/>
          </a:stretch>
        </p:blipFill>
        <p:spPr>
          <a:xfrm>
            <a:off x="230485" y="1877451"/>
            <a:ext cx="4126334" cy="3467876"/>
          </a:xfrm>
          <a:prstGeom prst="rect">
            <a:avLst/>
          </a:prstGeom>
        </p:spPr>
      </p:pic>
      <p:pic>
        <p:nvPicPr>
          <p:cNvPr id="7" name="Picture 6">
            <a:extLst>
              <a:ext uri="{FF2B5EF4-FFF2-40B4-BE49-F238E27FC236}">
                <a16:creationId xmlns:a16="http://schemas.microsoft.com/office/drawing/2014/main" id="{231987BB-95C5-4738-99E5-FE34EF76FEAB}"/>
              </a:ext>
            </a:extLst>
          </p:cNvPr>
          <p:cNvPicPr>
            <a:picLocks noChangeAspect="1"/>
          </p:cNvPicPr>
          <p:nvPr/>
        </p:nvPicPr>
        <p:blipFill>
          <a:blip r:embed="rId4"/>
          <a:stretch>
            <a:fillRect/>
          </a:stretch>
        </p:blipFill>
        <p:spPr>
          <a:xfrm>
            <a:off x="4356819" y="1645175"/>
            <a:ext cx="4730681" cy="5175572"/>
          </a:xfrm>
          <a:prstGeom prst="rect">
            <a:avLst/>
          </a:prstGeom>
        </p:spPr>
      </p:pic>
      <p:sp>
        <p:nvSpPr>
          <p:cNvPr id="5" name="Title 1">
            <a:extLst>
              <a:ext uri="{FF2B5EF4-FFF2-40B4-BE49-F238E27FC236}">
                <a16:creationId xmlns:a16="http://schemas.microsoft.com/office/drawing/2014/main" id="{3EABD393-D066-49A7-9D3D-186D4F3EA9E7}"/>
              </a:ext>
            </a:extLst>
          </p:cNvPr>
          <p:cNvSpPr txBox="1">
            <a:spLocks/>
          </p:cNvSpPr>
          <p:nvPr/>
        </p:nvSpPr>
        <p:spPr>
          <a:xfrm>
            <a:off x="478472" y="66398"/>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r-IN" sz="3100" dirty="0">
                <a:latin typeface="Open Sans" panose="020B0606030504020204" pitchFamily="34" charset="0"/>
                <a:ea typeface="Open Sans" panose="020B0606030504020204" pitchFamily="34" charset="0"/>
                <a:cs typeface="Helvetica Neue LT Std 67 Medium Condensed" charset="0"/>
              </a:rPr>
              <a:t>…</a:t>
            </a:r>
            <a:r>
              <a:rPr lang="en-US" sz="3100" dirty="0">
                <a:latin typeface="Open Sans" panose="020B0606030504020204" pitchFamily="34" charset="0"/>
                <a:ea typeface="Open Sans" panose="020B0606030504020204" pitchFamily="34" charset="0"/>
                <a:cs typeface="Open Sans" panose="020B0606030504020204" pitchFamily="34" charset="0"/>
              </a:rPr>
              <a:t>explicit ‘Critical Thinking’ sections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0828"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652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F4E76-6DDB-4420-89F5-ADCCDF6DF1E3}"/>
              </a:ext>
            </a:extLst>
          </p:cNvPr>
          <p:cNvSpPr>
            <a:spLocks noGrp="1"/>
          </p:cNvSpPr>
          <p:nvPr>
            <p:ph idx="1"/>
          </p:nvPr>
        </p:nvSpPr>
        <p:spPr>
          <a:xfrm>
            <a:off x="388762" y="1550642"/>
            <a:ext cx="9627107" cy="4351338"/>
          </a:xfrm>
        </p:spPr>
        <p:txBody>
          <a:bodyPr>
            <a:normAutofit/>
          </a:bodyPr>
          <a:lstStyle/>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Information-rich topics</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Carefully-crafted vocabulary and grammar activities</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Thought-provoking National Geographic photography</a:t>
            </a:r>
            <a:br>
              <a:rPr lang="en-US" sz="2600" dirty="0">
                <a:latin typeface="Open Sans" panose="020B0606030504020204" pitchFamily="34" charset="0"/>
                <a:ea typeface="Open Sans" panose="020B0606030504020204" pitchFamily="34" charset="0"/>
                <a:cs typeface="Open Sans" panose="020B0606030504020204" pitchFamily="34" charset="0"/>
              </a:rPr>
            </a:b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Updated video material</a:t>
            </a:r>
          </a:p>
          <a:p>
            <a:pPr>
              <a:buClr>
                <a:srgbClr val="FFE600"/>
              </a:buClr>
              <a:buFont typeface="Wingdings" charset="2"/>
              <a:buChar char="§"/>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600" dirty="0">
                <a:latin typeface="Open Sans" panose="020B0606030504020204" pitchFamily="34" charset="0"/>
                <a:ea typeface="Open Sans" panose="020B0606030504020204" pitchFamily="34" charset="0"/>
                <a:cs typeface="Open Sans" panose="020B0606030504020204" pitchFamily="34" charset="0"/>
              </a:rPr>
              <a:t> Explicit ‘Critical Thinking’ sections</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
        <p:nvSpPr>
          <p:cNvPr id="5" name="Title 1">
            <a:extLst>
              <a:ext uri="{FF2B5EF4-FFF2-40B4-BE49-F238E27FC236}">
                <a16:creationId xmlns:a16="http://schemas.microsoft.com/office/drawing/2014/main" id="{3EABD393-D066-49A7-9D3D-186D4F3EA9E7}"/>
              </a:ext>
            </a:extLst>
          </p:cNvPr>
          <p:cNvSpPr txBox="1">
            <a:spLocks/>
          </p:cNvSpPr>
          <p:nvPr/>
        </p:nvSpPr>
        <p:spPr>
          <a:xfrm>
            <a:off x="523442" y="401520"/>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Life </a:t>
            </a:r>
            <a:r>
              <a:rPr kumimoji="0" lang="en-US" sz="3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teaches learners to think critically through</a:t>
            </a:r>
            <a:r>
              <a:rPr kumimoji="0" lang="mr-IN" sz="3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Helvetica Neue LT Std 67 Medium Condensed" charset="0"/>
              </a:rPr>
              <a:t>…</a:t>
            </a:r>
            <a:b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C890E82-78CD-4863-85EA-AA67395C6AA7}"/>
              </a:ext>
            </a:extLst>
          </p:cNvPr>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19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C255F-E8B2-4BAF-B751-05A54629C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0"/>
            <a:ext cx="11105585" cy="6858000"/>
          </a:xfrm>
          <a:prstGeom prst="rect">
            <a:avLst/>
          </a:prstGeom>
        </p:spPr>
      </p:pic>
      <p:sp>
        <p:nvSpPr>
          <p:cNvPr id="4" name="Content Placeholder 2">
            <a:extLst>
              <a:ext uri="{FF2B5EF4-FFF2-40B4-BE49-F238E27FC236}">
                <a16:creationId xmlns:a16="http://schemas.microsoft.com/office/drawing/2014/main" id="{4569449F-2818-42BC-AF71-0DFD4215B7F7}"/>
              </a:ext>
            </a:extLst>
          </p:cNvPr>
          <p:cNvSpPr txBox="1">
            <a:spLocks/>
          </p:cNvSpPr>
          <p:nvPr/>
        </p:nvSpPr>
        <p:spPr>
          <a:xfrm>
            <a:off x="731903" y="3587662"/>
            <a:ext cx="9312506" cy="1075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Life</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makes learning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memorable </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3526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55C5A-A657-4B17-8070-D7CBEF42A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34" y="298735"/>
            <a:ext cx="5306399" cy="2786149"/>
          </a:xfrm>
          <a:prstGeom prst="rect">
            <a:avLst/>
          </a:prstGeom>
        </p:spPr>
      </p:pic>
      <p:sp>
        <p:nvSpPr>
          <p:cNvPr id="10" name="TextBox 9">
            <a:extLst>
              <a:ext uri="{FF2B5EF4-FFF2-40B4-BE49-F238E27FC236}">
                <a16:creationId xmlns:a16="http://schemas.microsoft.com/office/drawing/2014/main" id="{414DD5E8-7417-433B-836E-E212564B653D}"/>
              </a:ext>
            </a:extLst>
          </p:cNvPr>
          <p:cNvSpPr txBox="1"/>
          <p:nvPr/>
        </p:nvSpPr>
        <p:spPr>
          <a:xfrm>
            <a:off x="5757332" y="1644759"/>
            <a:ext cx="2777067" cy="584775"/>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9 seconds</a:t>
            </a:r>
          </a:p>
        </p:txBody>
      </p:sp>
      <p:pic>
        <p:nvPicPr>
          <p:cNvPr id="12" name="Picture 11">
            <a:extLst>
              <a:ext uri="{FF2B5EF4-FFF2-40B4-BE49-F238E27FC236}">
                <a16:creationId xmlns:a16="http://schemas.microsoft.com/office/drawing/2014/main" id="{777B621F-0226-48DD-84E3-53319041D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357" y="3084884"/>
            <a:ext cx="3106990" cy="3317069"/>
          </a:xfrm>
          <a:prstGeom prst="rect">
            <a:avLst/>
          </a:prstGeom>
        </p:spPr>
      </p:pic>
      <p:sp>
        <p:nvSpPr>
          <p:cNvPr id="13" name="TextBox 12">
            <a:extLst>
              <a:ext uri="{FF2B5EF4-FFF2-40B4-BE49-F238E27FC236}">
                <a16:creationId xmlns:a16="http://schemas.microsoft.com/office/drawing/2014/main" id="{2FF5F4B6-2ADA-4A05-86DB-B2375CA9F2B6}"/>
              </a:ext>
            </a:extLst>
          </p:cNvPr>
          <p:cNvSpPr txBox="1"/>
          <p:nvPr/>
        </p:nvSpPr>
        <p:spPr>
          <a:xfrm>
            <a:off x="5757333" y="3845377"/>
            <a:ext cx="2777067" cy="584775"/>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8 seconds</a:t>
            </a:r>
          </a:p>
        </p:txBody>
      </p:sp>
      <p:sp>
        <p:nvSpPr>
          <p:cNvPr id="6" name="Rectangle 5"/>
          <p:cNvSpPr/>
          <p:nvPr/>
        </p:nvSpPr>
        <p:spPr>
          <a:xfrm>
            <a:off x="5877253" y="1644759"/>
            <a:ext cx="298695" cy="487846"/>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62263" y="3845377"/>
            <a:ext cx="298695" cy="487846"/>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46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1E56-88A5-4CC9-A352-5A3FD3CB5DD1}"/>
              </a:ext>
            </a:extLst>
          </p:cNvPr>
          <p:cNvSpPr>
            <a:spLocks noGrp="1"/>
          </p:cNvSpPr>
          <p:nvPr>
            <p:ph type="title"/>
          </p:nvPr>
        </p:nvSpPr>
        <p:spPr>
          <a:xfrm>
            <a:off x="478471" y="562261"/>
            <a:ext cx="9143999" cy="870154"/>
          </a:xfrm>
        </p:spPr>
        <p:txBody>
          <a:bodyPr>
            <a:normAutofit fontScale="90000"/>
          </a:bodyPr>
          <a:lstStyle/>
          <a:p>
            <a:r>
              <a:rPr lang="en-US" sz="3100" dirty="0">
                <a:latin typeface="Open Sans" panose="020B0606030504020204" pitchFamily="34" charset="0"/>
                <a:ea typeface="Open Sans" panose="020B0606030504020204" pitchFamily="34" charset="0"/>
                <a:cs typeface="Open Sans" panose="020B0606030504020204" pitchFamily="34" charset="0"/>
              </a:rPr>
              <a:t>National Geographic Learning is proud to </a:t>
            </a:r>
            <a:br>
              <a:rPr lang="en-US" sz="3100" dirty="0">
                <a:latin typeface="Open Sans" panose="020B0606030504020204" pitchFamily="34" charset="0"/>
                <a:ea typeface="Open Sans" panose="020B0606030504020204" pitchFamily="34" charset="0"/>
                <a:cs typeface="Open Sans" panose="020B0606030504020204" pitchFamily="34" charset="0"/>
              </a:rPr>
            </a:br>
            <a:r>
              <a:rPr lang="en-US" sz="3100" dirty="0">
                <a:latin typeface="Open Sans" panose="020B0606030504020204" pitchFamily="34" charset="0"/>
                <a:ea typeface="Open Sans" panose="020B0606030504020204" pitchFamily="34" charset="0"/>
                <a:cs typeface="Open Sans" panose="020B0606030504020204" pitchFamily="34" charset="0"/>
              </a:rPr>
              <a:t>introduce </a:t>
            </a:r>
            <a:r>
              <a:rPr lang="en-US" sz="3100" b="1" dirty="0">
                <a:latin typeface="Open Sans" panose="020B0606030504020204" pitchFamily="34" charset="0"/>
                <a:ea typeface="Open Sans" panose="020B0606030504020204" pitchFamily="34" charset="0"/>
                <a:cs typeface="Open Sans" panose="020B0606030504020204" pitchFamily="34" charset="0"/>
              </a:rPr>
              <a:t>the new, Second edition</a:t>
            </a:r>
            <a:r>
              <a:rPr lang="en-US" sz="3100" dirty="0">
                <a:latin typeface="Open Sans" panose="020B0606030504020204" pitchFamily="34" charset="0"/>
                <a:ea typeface="Open Sans" panose="020B0606030504020204" pitchFamily="34" charset="0"/>
                <a:cs typeface="Open Sans" panose="020B0606030504020204" pitchFamily="34" charset="0"/>
              </a:rPr>
              <a:t> of </a:t>
            </a:r>
            <a:r>
              <a:rPr lang="en-US" sz="3100" i="1" dirty="0">
                <a:latin typeface="Open Sans" panose="020B0606030504020204" pitchFamily="34" charset="0"/>
                <a:ea typeface="Open Sans" panose="020B0606030504020204" pitchFamily="34" charset="0"/>
                <a:cs typeface="Open Sans" panose="020B0606030504020204" pitchFamily="34" charset="0"/>
              </a:rPr>
              <a:t>Life</a:t>
            </a:r>
            <a:r>
              <a:rPr lang="en-US" sz="3100" dirty="0">
                <a:latin typeface="Open Sans" panose="020B0606030504020204" pitchFamily="34" charset="0"/>
                <a:ea typeface="Open Sans" panose="020B0606030504020204" pitchFamily="34" charset="0"/>
                <a:cs typeface="Open Sans" panose="020B0606030504020204" pitchFamily="34" charset="0"/>
              </a:rPr>
              <a:t>… </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D5ECB653-2C92-4532-A8C9-F4113C1CB720}"/>
              </a:ext>
            </a:extLst>
          </p:cNvPr>
          <p:cNvSpPr>
            <a:spLocks noGrp="1"/>
          </p:cNvSpPr>
          <p:nvPr>
            <p:ph idx="1"/>
          </p:nvPr>
        </p:nvSpPr>
        <p:spPr>
          <a:xfrm>
            <a:off x="584616" y="5548039"/>
            <a:ext cx="9143999" cy="471761"/>
          </a:xfrm>
        </p:spPr>
        <p:txBody>
          <a:bodyPr/>
          <a:lstStyle/>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Connect with the world and bring your classroom to </a:t>
            </a:r>
            <a:r>
              <a:rPr lang="en-US" sz="2400" i="1" dirty="0">
                <a:latin typeface="Open Sans" panose="020B0606030504020204" pitchFamily="34" charset="0"/>
                <a:ea typeface="Open Sans" panose="020B0606030504020204" pitchFamily="34" charset="0"/>
                <a:cs typeface="Open Sans" panose="020B0606030504020204" pitchFamily="34" charset="0"/>
              </a:rPr>
              <a:t>Life</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p>
        </p:txBody>
      </p:sp>
      <p:pic>
        <p:nvPicPr>
          <p:cNvPr id="7" name="Picture 6">
            <a:extLst>
              <a:ext uri="{FF2B5EF4-FFF2-40B4-BE49-F238E27FC236}">
                <a16:creationId xmlns:a16="http://schemas.microsoft.com/office/drawing/2014/main" id="{0C5120CB-EA97-42FF-B78C-DDB8107BB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34" y="856896"/>
            <a:ext cx="3710534" cy="4801868"/>
          </a:xfrm>
          <a:prstGeom prst="rect">
            <a:avLst/>
          </a:prstGeom>
        </p:spPr>
      </p:pic>
      <p:pic>
        <p:nvPicPr>
          <p:cNvPr id="9" name="Picture 8">
            <a:extLst>
              <a:ext uri="{FF2B5EF4-FFF2-40B4-BE49-F238E27FC236}">
                <a16:creationId xmlns:a16="http://schemas.microsoft.com/office/drawing/2014/main" id="{F6F1932B-B879-4F79-A1C4-6234004AD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380" y="659971"/>
            <a:ext cx="3837896" cy="4966689"/>
          </a:xfrm>
          <a:prstGeom prst="rect">
            <a:avLst/>
          </a:prstGeom>
        </p:spPr>
      </p:pic>
      <p:pic>
        <p:nvPicPr>
          <p:cNvPr id="11" name="Picture 10">
            <a:extLst>
              <a:ext uri="{FF2B5EF4-FFF2-40B4-BE49-F238E27FC236}">
                <a16:creationId xmlns:a16="http://schemas.microsoft.com/office/drawing/2014/main" id="{718CA5D0-1DC0-4BC8-81AD-4778EC594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760" y="780450"/>
            <a:ext cx="3730016" cy="482707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6010" y="830509"/>
            <a:ext cx="3684046" cy="4767589"/>
          </a:xfrm>
          <a:prstGeom prst="rect">
            <a:avLst/>
          </a:prstGeom>
        </p:spPr>
      </p:pic>
      <p:pic>
        <p:nvPicPr>
          <p:cNvPr id="15" name="Picture 14">
            <a:extLst>
              <a:ext uri="{FF2B5EF4-FFF2-40B4-BE49-F238E27FC236}">
                <a16:creationId xmlns:a16="http://schemas.microsoft.com/office/drawing/2014/main" id="{F891D597-8580-47AE-AEE2-D2C924515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276" y="874892"/>
            <a:ext cx="3584059" cy="4638193"/>
          </a:xfrm>
          <a:prstGeom prst="rect">
            <a:avLst/>
          </a:prstGeom>
        </p:spPr>
      </p:pic>
      <p:pic>
        <p:nvPicPr>
          <p:cNvPr id="17" name="Picture 16">
            <a:extLst>
              <a:ext uri="{FF2B5EF4-FFF2-40B4-BE49-F238E27FC236}">
                <a16:creationId xmlns:a16="http://schemas.microsoft.com/office/drawing/2014/main" id="{2AFBA604-C5F4-4EF1-BE7E-3AC31E41D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839" y="780450"/>
            <a:ext cx="3629631" cy="4697169"/>
          </a:xfrm>
          <a:prstGeom prst="rect">
            <a:avLst/>
          </a:prstGeom>
        </p:spPr>
      </p:pic>
      <p:sp>
        <p:nvSpPr>
          <p:cNvPr id="4" name="Rectangle 3"/>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439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BAA3-7096-4C89-802F-F64F5CA5F0F0}"/>
              </a:ext>
            </a:extLst>
          </p:cNvPr>
          <p:cNvSpPr>
            <a:spLocks noGrp="1"/>
          </p:cNvSpPr>
          <p:nvPr>
            <p:ph type="title"/>
          </p:nvPr>
        </p:nvSpPr>
        <p:spPr/>
        <p:txBody>
          <a:bodyPr>
            <a:normAutofit/>
          </a:bodyPr>
          <a:lstStyle/>
          <a:p>
            <a:br>
              <a:rPr lang="en-US" dirty="0"/>
            </a:br>
            <a:endParaRPr lang="en-US" dirty="0"/>
          </a:p>
        </p:txBody>
      </p:sp>
      <p:sp>
        <p:nvSpPr>
          <p:cNvPr id="3" name="Content Placeholder 2">
            <a:extLst>
              <a:ext uri="{FF2B5EF4-FFF2-40B4-BE49-F238E27FC236}">
                <a16:creationId xmlns:a16="http://schemas.microsoft.com/office/drawing/2014/main" id="{4FC76481-6680-4738-B84D-64DE4F2C0F40}"/>
              </a:ext>
            </a:extLst>
          </p:cNvPr>
          <p:cNvSpPr>
            <a:spLocks noGrp="1"/>
          </p:cNvSpPr>
          <p:nvPr>
            <p:ph idx="1"/>
          </p:nvPr>
        </p:nvSpPr>
        <p:spPr>
          <a:xfrm>
            <a:off x="0" y="2518255"/>
            <a:ext cx="9144000" cy="934508"/>
          </a:xfrm>
        </p:spPr>
        <p:txBody>
          <a:bodyPr>
            <a:noAutofit/>
          </a:bodyPr>
          <a:lstStyle/>
          <a:p>
            <a:pPr marL="0" indent="0" algn="ctr">
              <a:buNone/>
            </a:pPr>
            <a:r>
              <a:rPr lang="en-US" sz="4400" i="1" dirty="0">
                <a:latin typeface="Open Sans" panose="020B0606030504020204" pitchFamily="34" charset="0"/>
                <a:ea typeface="Open Sans" panose="020B0606030504020204" pitchFamily="34" charset="0"/>
                <a:cs typeface="Open Sans" panose="020B0606030504020204" pitchFamily="34" charset="0"/>
              </a:rPr>
              <a:t>Life</a:t>
            </a:r>
            <a:r>
              <a:rPr lang="en-US" sz="4400" dirty="0">
                <a:latin typeface="Open Sans" panose="020B0606030504020204" pitchFamily="34" charset="0"/>
                <a:ea typeface="Open Sans" panose="020B0606030504020204" pitchFamily="34" charset="0"/>
                <a:cs typeface="Open Sans" panose="020B0606030504020204" pitchFamily="34" charset="0"/>
              </a:rPr>
              <a:t> helps overcome this challenge </a:t>
            </a:r>
            <a:br>
              <a:rPr lang="en-US" sz="4400" dirty="0">
                <a:latin typeface="Open Sans" panose="020B0606030504020204" pitchFamily="34" charset="0"/>
                <a:ea typeface="Open Sans" panose="020B0606030504020204" pitchFamily="34" charset="0"/>
                <a:cs typeface="Open Sans" panose="020B0606030504020204" pitchFamily="34" charset="0"/>
              </a:rPr>
            </a:br>
            <a:r>
              <a:rPr lang="en-US" sz="4400" dirty="0">
                <a:latin typeface="Open Sans" panose="020B0606030504020204" pitchFamily="34" charset="0"/>
                <a:ea typeface="Open Sans" panose="020B0606030504020204" pitchFamily="34" charset="0"/>
                <a:cs typeface="Open Sans" panose="020B0606030504020204" pitchFamily="34" charset="0"/>
              </a:rPr>
              <a:t>by making learning </a:t>
            </a:r>
            <a:r>
              <a:rPr lang="en-US" sz="4400" b="1" dirty="0">
                <a:latin typeface="Open Sans" panose="020B0606030504020204" pitchFamily="34" charset="0"/>
                <a:ea typeface="Open Sans" panose="020B0606030504020204" pitchFamily="34" charset="0"/>
                <a:cs typeface="Open Sans" panose="020B0606030504020204" pitchFamily="34" charset="0"/>
              </a:rPr>
              <a:t>memorable</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66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7D683-4578-4B0F-81E1-4E45BB5149EC}"/>
              </a:ext>
            </a:extLst>
          </p:cNvPr>
          <p:cNvPicPr>
            <a:picLocks noChangeAspect="1"/>
          </p:cNvPicPr>
          <p:nvPr/>
        </p:nvPicPr>
        <p:blipFill rotWithShape="1">
          <a:blip r:embed="rId3"/>
          <a:srcRect r="8183"/>
          <a:stretch/>
        </p:blipFill>
        <p:spPr>
          <a:xfrm>
            <a:off x="0" y="1"/>
            <a:ext cx="9144000" cy="6858000"/>
          </a:xfrm>
          <a:prstGeom prst="rect">
            <a:avLst/>
          </a:prstGeom>
        </p:spPr>
      </p:pic>
      <p:sp>
        <p:nvSpPr>
          <p:cNvPr id="7" name="Content Placeholder 2">
            <a:extLst>
              <a:ext uri="{FF2B5EF4-FFF2-40B4-BE49-F238E27FC236}">
                <a16:creationId xmlns:a16="http://schemas.microsoft.com/office/drawing/2014/main" id="{4569449F-2818-42BC-AF71-0DFD4215B7F7}"/>
              </a:ext>
            </a:extLst>
          </p:cNvPr>
          <p:cNvSpPr txBox="1">
            <a:spLocks/>
          </p:cNvSpPr>
          <p:nvPr/>
        </p:nvSpPr>
        <p:spPr>
          <a:xfrm>
            <a:off x="251407" y="3601850"/>
            <a:ext cx="7933743" cy="1075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 power of images: seeing the usual in unusual ways</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0330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0C1E2-C23A-4E2B-A70E-EE2474DBA42B}"/>
              </a:ext>
            </a:extLst>
          </p:cNvPr>
          <p:cNvPicPr>
            <a:picLocks noChangeAspect="1"/>
          </p:cNvPicPr>
          <p:nvPr/>
        </p:nvPicPr>
        <p:blipFill rotWithShape="1">
          <a:blip r:embed="rId3"/>
          <a:srcRect b="5564"/>
          <a:stretch/>
        </p:blipFill>
        <p:spPr>
          <a:xfrm>
            <a:off x="-52002" y="1064302"/>
            <a:ext cx="4385733" cy="5921114"/>
          </a:xfrm>
          <a:prstGeom prst="rect">
            <a:avLst/>
          </a:prstGeom>
        </p:spPr>
      </p:pic>
      <p:pic>
        <p:nvPicPr>
          <p:cNvPr id="6" name="Picture 5">
            <a:extLst>
              <a:ext uri="{FF2B5EF4-FFF2-40B4-BE49-F238E27FC236}">
                <a16:creationId xmlns:a16="http://schemas.microsoft.com/office/drawing/2014/main" id="{195B77AD-328C-4F14-AF4F-D34CC93C71EA}"/>
              </a:ext>
            </a:extLst>
          </p:cNvPr>
          <p:cNvPicPr>
            <a:picLocks noChangeAspect="1"/>
          </p:cNvPicPr>
          <p:nvPr/>
        </p:nvPicPr>
        <p:blipFill rotWithShape="1">
          <a:blip r:embed="rId4"/>
          <a:srcRect b="11609"/>
          <a:stretch/>
        </p:blipFill>
        <p:spPr>
          <a:xfrm>
            <a:off x="4326475" y="1064303"/>
            <a:ext cx="4817525" cy="5921114"/>
          </a:xfrm>
          <a:prstGeom prst="rect">
            <a:avLst/>
          </a:prstGeom>
        </p:spPr>
      </p:pic>
      <p:sp>
        <p:nvSpPr>
          <p:cNvPr id="8" name="Title 1">
            <a:extLst>
              <a:ext uri="{FF2B5EF4-FFF2-40B4-BE49-F238E27FC236}">
                <a16:creationId xmlns:a16="http://schemas.microsoft.com/office/drawing/2014/main" id="{81BB5739-75F0-4222-A542-4F653E388801}"/>
              </a:ext>
            </a:extLst>
          </p:cNvPr>
          <p:cNvSpPr>
            <a:spLocks noGrp="1"/>
          </p:cNvSpPr>
          <p:nvPr>
            <p:ph type="title"/>
          </p:nvPr>
        </p:nvSpPr>
        <p:spPr>
          <a:xfrm>
            <a:off x="519646" y="239843"/>
            <a:ext cx="9022080" cy="1058000"/>
          </a:xfrm>
        </p:spPr>
        <p:txBody>
          <a:bodyPr>
            <a:normAutofit/>
          </a:bodyPr>
          <a:lstStyle/>
          <a:p>
            <a:r>
              <a:rPr lang="en-US" sz="31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The power of real stories</a:t>
            </a:r>
            <a:endParaRPr lang="en-US"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0"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CBACC7-219D-43DA-AE9B-3181BFD1CB2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740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843E42-11C6-483C-9EA4-69A7F4614F8B}"/>
              </a:ext>
            </a:extLst>
          </p:cNvPr>
          <p:cNvPicPr>
            <a:picLocks noChangeAspect="1"/>
          </p:cNvPicPr>
          <p:nvPr/>
        </p:nvPicPr>
        <p:blipFill>
          <a:blip r:embed="rId3"/>
          <a:stretch>
            <a:fillRect/>
          </a:stretch>
        </p:blipFill>
        <p:spPr>
          <a:xfrm>
            <a:off x="519646" y="1297843"/>
            <a:ext cx="5666279" cy="2670542"/>
          </a:xfrm>
          <a:prstGeom prst="rect">
            <a:avLst/>
          </a:prstGeom>
        </p:spPr>
      </p:pic>
      <p:pic>
        <p:nvPicPr>
          <p:cNvPr id="7" name="Picture 6">
            <a:extLst>
              <a:ext uri="{FF2B5EF4-FFF2-40B4-BE49-F238E27FC236}">
                <a16:creationId xmlns:a16="http://schemas.microsoft.com/office/drawing/2014/main" id="{9115D988-8488-42AE-92C8-EA90D1B4AAF1}"/>
              </a:ext>
            </a:extLst>
          </p:cNvPr>
          <p:cNvPicPr>
            <a:picLocks noChangeAspect="1"/>
          </p:cNvPicPr>
          <p:nvPr/>
        </p:nvPicPr>
        <p:blipFill>
          <a:blip r:embed="rId4"/>
          <a:stretch>
            <a:fillRect/>
          </a:stretch>
        </p:blipFill>
        <p:spPr>
          <a:xfrm>
            <a:off x="3654563" y="3208392"/>
            <a:ext cx="5062724" cy="3304834"/>
          </a:xfrm>
          <a:prstGeom prst="rect">
            <a:avLst/>
          </a:prstGeom>
        </p:spPr>
      </p:pic>
      <p:sp>
        <p:nvSpPr>
          <p:cNvPr id="5" name="Title 1">
            <a:extLst>
              <a:ext uri="{FF2B5EF4-FFF2-40B4-BE49-F238E27FC236}">
                <a16:creationId xmlns:a16="http://schemas.microsoft.com/office/drawing/2014/main" id="{81BB5739-75F0-4222-A542-4F653E388801}"/>
              </a:ext>
            </a:extLst>
          </p:cNvPr>
          <p:cNvSpPr>
            <a:spLocks noGrp="1"/>
          </p:cNvSpPr>
          <p:nvPr>
            <p:ph type="title"/>
          </p:nvPr>
        </p:nvSpPr>
        <p:spPr>
          <a:xfrm>
            <a:off x="519646" y="239843"/>
            <a:ext cx="9022080" cy="1058000"/>
          </a:xfrm>
        </p:spPr>
        <p:txBody>
          <a:bodyPr>
            <a:normAutofit/>
          </a:bodyPr>
          <a:lstStyle/>
          <a:p>
            <a:r>
              <a:rPr lang="en-US" sz="31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New ‘Memory Booster’ activities</a:t>
            </a:r>
            <a:endParaRPr lang="en-US"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0" y="37475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093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AF731-086B-420D-A5CD-3A1732ADA5CB}"/>
              </a:ext>
            </a:extLst>
          </p:cNvPr>
          <p:cNvSpPr>
            <a:spLocks noGrp="1"/>
          </p:cNvSpPr>
          <p:nvPr>
            <p:ph idx="1"/>
          </p:nvPr>
        </p:nvSpPr>
        <p:spPr>
          <a:xfrm>
            <a:off x="237067" y="1825625"/>
            <a:ext cx="8278283" cy="4351338"/>
          </a:xfrm>
        </p:spPr>
        <p:txBody>
          <a:bodyPr>
            <a:normAutofit/>
          </a:bodyPr>
          <a:lstStyle/>
          <a:p>
            <a:pPr>
              <a:buClr>
                <a:srgbClr val="FFE600"/>
              </a:buClr>
              <a:buFont typeface="Wingdings" charset="2"/>
              <a:buChar char="§"/>
            </a:pPr>
            <a:r>
              <a:rPr lang="en-US" sz="3200" dirty="0">
                <a:latin typeface="Open Sans" panose="020B0606030504020204" pitchFamily="34" charset="0"/>
                <a:ea typeface="Open Sans" panose="020B0606030504020204" pitchFamily="34" charset="0"/>
                <a:cs typeface="Open Sans" panose="020B0606030504020204" pitchFamily="34" charset="0"/>
              </a:rPr>
              <a:t>The power of images</a:t>
            </a:r>
            <a:br>
              <a:rPr lang="en-US" sz="3200" dirty="0">
                <a:latin typeface="Open Sans" panose="020B0606030504020204" pitchFamily="34" charset="0"/>
                <a:ea typeface="Open Sans" panose="020B0606030504020204" pitchFamily="34" charset="0"/>
                <a:cs typeface="Open Sans" panose="020B0606030504020204" pitchFamily="34" charset="0"/>
              </a:rPr>
            </a:br>
            <a:endParaRPr lang="en-US" sz="32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3200" dirty="0">
                <a:latin typeface="Open Sans" panose="020B0606030504020204" pitchFamily="34" charset="0"/>
                <a:ea typeface="Open Sans" panose="020B0606030504020204" pitchFamily="34" charset="0"/>
                <a:cs typeface="Open Sans" panose="020B0606030504020204" pitchFamily="34" charset="0"/>
              </a:rPr>
              <a:t>The power of real stories</a:t>
            </a:r>
            <a:br>
              <a:rPr lang="en-US" sz="3200" dirty="0">
                <a:latin typeface="Open Sans" panose="020B0606030504020204" pitchFamily="34" charset="0"/>
                <a:ea typeface="Open Sans" panose="020B0606030504020204" pitchFamily="34" charset="0"/>
                <a:cs typeface="Open Sans" panose="020B0606030504020204" pitchFamily="34" charset="0"/>
              </a:rPr>
            </a:br>
            <a:endParaRPr lang="en-US" sz="32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3200" dirty="0">
                <a:latin typeface="Open Sans" panose="020B0606030504020204" pitchFamily="34" charset="0"/>
                <a:ea typeface="Open Sans" panose="020B0606030504020204" pitchFamily="34" charset="0"/>
                <a:cs typeface="Open Sans" panose="020B0606030504020204" pitchFamily="34" charset="0"/>
              </a:rPr>
              <a:t>New ‘Memory Booster’ activities </a:t>
            </a:r>
          </a:p>
        </p:txBody>
      </p:sp>
      <p:sp>
        <p:nvSpPr>
          <p:cNvPr id="5" name="Rectangle 4"/>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EABD393-D066-49A7-9D3D-186D4F3EA9E7}"/>
              </a:ext>
            </a:extLst>
          </p:cNvPr>
          <p:cNvSpPr txBox="1">
            <a:spLocks/>
          </p:cNvSpPr>
          <p:nvPr/>
        </p:nvSpPr>
        <p:spPr>
          <a:xfrm>
            <a:off x="523442" y="401520"/>
            <a:ext cx="91440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i="1" dirty="0">
                <a:latin typeface="Open Sans" panose="020B0606030504020204" pitchFamily="34" charset="0"/>
                <a:ea typeface="Open Sans" panose="020B0606030504020204" pitchFamily="34" charset="0"/>
                <a:cs typeface="Open Sans" panose="020B0606030504020204" pitchFamily="34" charset="0"/>
              </a:rPr>
              <a:t>Life </a:t>
            </a:r>
            <a:r>
              <a:rPr lang="en-US" sz="3100" dirty="0">
                <a:latin typeface="Open Sans" panose="020B0606030504020204" pitchFamily="34" charset="0"/>
                <a:ea typeface="Open Sans" panose="020B0606030504020204" pitchFamily="34" charset="0"/>
                <a:cs typeface="Open Sans" panose="020B0606030504020204" pitchFamily="34" charset="0"/>
              </a:rPr>
              <a:t>makes learning memorable through</a:t>
            </a:r>
            <a:r>
              <a:rPr lang="mr-IN" sz="3100" dirty="0">
                <a:latin typeface="Open Sans" panose="020B0606030504020204" pitchFamily="34" charset="0"/>
                <a:ea typeface="Open Sans" panose="020B0606030504020204" pitchFamily="34" charset="0"/>
                <a:cs typeface="Helvetica Neue LT Std 67 Medium Condensed" charset="0"/>
              </a:rPr>
              <a:t>…</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327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4BBF-C3A2-461D-99E0-00D9A58C202F}"/>
              </a:ext>
            </a:extLst>
          </p:cNvPr>
          <p:cNvSpPr>
            <a:spLocks noGrp="1"/>
          </p:cNvSpPr>
          <p:nvPr>
            <p:ph type="title"/>
          </p:nvPr>
        </p:nvSpPr>
        <p:spPr>
          <a:xfrm>
            <a:off x="237067" y="365126"/>
            <a:ext cx="8551333" cy="1325563"/>
          </a:xfrm>
        </p:spPr>
        <p:txBody>
          <a:bodyPr>
            <a:normAutofit/>
          </a:bodyPr>
          <a:lstStyle/>
          <a:p>
            <a:br>
              <a:rPr lang="en-US" dirty="0"/>
            </a:br>
            <a:endParaRPr lang="en-US" dirty="0"/>
          </a:p>
        </p:txBody>
      </p:sp>
      <p:pic>
        <p:nvPicPr>
          <p:cNvPr id="4" name="Picture 3">
            <a:extLst>
              <a:ext uri="{FF2B5EF4-FFF2-40B4-BE49-F238E27FC236}">
                <a16:creationId xmlns:a16="http://schemas.microsoft.com/office/drawing/2014/main" id="{DE459DA2-02A4-4477-9326-64E9E4710CA9}"/>
              </a:ext>
            </a:extLst>
          </p:cNvPr>
          <p:cNvPicPr>
            <a:picLocks noChangeAspect="1"/>
          </p:cNvPicPr>
          <p:nvPr/>
        </p:nvPicPr>
        <p:blipFill>
          <a:blip r:embed="rId2"/>
          <a:stretch>
            <a:fillRect/>
          </a:stretch>
        </p:blipFill>
        <p:spPr>
          <a:xfrm>
            <a:off x="-304800" y="0"/>
            <a:ext cx="9979240" cy="6916646"/>
          </a:xfrm>
          <a:prstGeom prst="rect">
            <a:avLst/>
          </a:prstGeom>
        </p:spPr>
      </p:pic>
      <p:sp>
        <p:nvSpPr>
          <p:cNvPr id="5" name="Content Placeholder 2">
            <a:extLst>
              <a:ext uri="{FF2B5EF4-FFF2-40B4-BE49-F238E27FC236}">
                <a16:creationId xmlns:a16="http://schemas.microsoft.com/office/drawing/2014/main" id="{4569449F-2818-42BC-AF71-0DFD4215B7F7}"/>
              </a:ext>
            </a:extLst>
          </p:cNvPr>
          <p:cNvSpPr txBox="1">
            <a:spLocks/>
          </p:cNvSpPr>
          <p:nvPr/>
        </p:nvSpPr>
        <p:spPr>
          <a:xfrm>
            <a:off x="691284" y="1796858"/>
            <a:ext cx="9312506" cy="1075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New</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technology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makes learning lively and easily accessible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089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D81D8-F9D4-4F74-83A9-9D5C6BE7BB89}"/>
              </a:ext>
            </a:extLst>
          </p:cNvPr>
          <p:cNvPicPr/>
          <p:nvPr/>
        </p:nvPicPr>
        <p:blipFill>
          <a:blip r:embed="rId2"/>
          <a:stretch>
            <a:fillRect/>
          </a:stretch>
        </p:blipFill>
        <p:spPr>
          <a:xfrm>
            <a:off x="218366" y="48555"/>
            <a:ext cx="4199679" cy="6388392"/>
          </a:xfrm>
          <a:prstGeom prst="rect">
            <a:avLst/>
          </a:prstGeom>
        </p:spPr>
      </p:pic>
      <p:sp>
        <p:nvSpPr>
          <p:cNvPr id="5" name="Rectangle 4">
            <a:extLst>
              <a:ext uri="{FF2B5EF4-FFF2-40B4-BE49-F238E27FC236}">
                <a16:creationId xmlns:a16="http://schemas.microsoft.com/office/drawing/2014/main" id="{26277E8B-6023-4C6C-9BAD-C51D91DE0C9F}"/>
              </a:ext>
            </a:extLst>
          </p:cNvPr>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7E1C459-5FA7-47D0-903F-43B48BDC3DD7}"/>
              </a:ext>
            </a:extLst>
          </p:cNvPr>
          <p:cNvSpPr/>
          <p:nvPr/>
        </p:nvSpPr>
        <p:spPr>
          <a:xfrm>
            <a:off x="4556760" y="1981200"/>
            <a:ext cx="4583942" cy="3046988"/>
          </a:xfrm>
          <a:prstGeom prst="rect">
            <a:avLst/>
          </a:prstGeom>
        </p:spPr>
        <p:txBody>
          <a:bodyPr wrap="square">
            <a:spAutoFit/>
          </a:bodyPr>
          <a:lstStyle/>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Video</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Audio for the Student’s Book</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Audio for the Workbook</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Grammar Practice</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Interactive reading practice</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Expanded wordlists </a:t>
            </a: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 Games </a:t>
            </a:r>
            <a:br>
              <a:rPr lang="en-US" sz="2400" dirty="0">
                <a:latin typeface="Helvetica Neue LT Std 67 Medium Condensed"/>
                <a:ea typeface="Helvetica Neue LT Std 67 Medium Condensed" charset="0"/>
                <a:cs typeface="Helvetica Neue LT Std 67 Medium Condensed" charset="0"/>
              </a:rPr>
            </a:br>
            <a:endParaRPr lang="en-US" sz="2400" dirty="0">
              <a:latin typeface="Helvetica Neue LT Std 67 Medium Condensed"/>
            </a:endParaRPr>
          </a:p>
        </p:txBody>
      </p:sp>
      <p:sp>
        <p:nvSpPr>
          <p:cNvPr id="8" name="Rectangle 7">
            <a:extLst>
              <a:ext uri="{FF2B5EF4-FFF2-40B4-BE49-F238E27FC236}">
                <a16:creationId xmlns:a16="http://schemas.microsoft.com/office/drawing/2014/main" id="{C4D036A5-7C4A-441D-9D58-B03FE47F89DF}"/>
              </a:ext>
            </a:extLst>
          </p:cNvPr>
          <p:cNvSpPr/>
          <p:nvPr/>
        </p:nvSpPr>
        <p:spPr>
          <a:xfrm>
            <a:off x="4547366" y="697336"/>
            <a:ext cx="4465321" cy="1200329"/>
          </a:xfrm>
          <a:prstGeom prst="rect">
            <a:avLst/>
          </a:prstGeom>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new </a:t>
            </a:r>
            <a:r>
              <a:rPr lang="en-US" sz="2400" b="1" i="1" dirty="0">
                <a:latin typeface="Open Sans" panose="020B0606030504020204" pitchFamily="34" charset="0"/>
                <a:ea typeface="Open Sans" panose="020B0606030504020204" pitchFamily="34" charset="0"/>
                <a:cs typeface="Open Sans" panose="020B0606030504020204" pitchFamily="34" charset="0"/>
              </a:rPr>
              <a:t>Life </a:t>
            </a:r>
            <a:r>
              <a:rPr lang="en-US" sz="2400" b="1" dirty="0">
                <a:latin typeface="Open Sans" panose="020B0606030504020204" pitchFamily="34" charset="0"/>
                <a:ea typeface="Open Sans" panose="020B0606030504020204" pitchFamily="34" charset="0"/>
                <a:cs typeface="Open Sans" panose="020B0606030504020204" pitchFamily="34" charset="0"/>
              </a:rPr>
              <a:t>Student App </a:t>
            </a:r>
            <a:r>
              <a:rPr lang="en-US" sz="2400" dirty="0">
                <a:latin typeface="Open Sans" panose="020B0606030504020204" pitchFamily="34" charset="0"/>
                <a:ea typeface="Open Sans" panose="020B0606030504020204" pitchFamily="34" charset="0"/>
                <a:cs typeface="Open Sans" panose="020B0606030504020204" pitchFamily="34" charset="0"/>
              </a:rPr>
              <a:t>with each Student’s Book contains: </a:t>
            </a:r>
          </a:p>
        </p:txBody>
      </p:sp>
    </p:spTree>
    <p:extLst>
      <p:ext uri="{BB962C8B-B14F-4D97-AF65-F5344CB8AC3E}">
        <p14:creationId xmlns:p14="http://schemas.microsoft.com/office/powerpoint/2010/main" val="851989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2718AE-87F2-4FBC-88D1-9C8ADA571E63}"/>
              </a:ext>
            </a:extLst>
          </p:cNvPr>
          <p:cNvSpPr>
            <a:spLocks noGrp="1"/>
          </p:cNvSpPr>
          <p:nvPr>
            <p:ph idx="1"/>
          </p:nvPr>
        </p:nvSpPr>
        <p:spPr>
          <a:xfrm>
            <a:off x="478472" y="502920"/>
            <a:ext cx="9093200" cy="561382"/>
          </a:xfrm>
        </p:spPr>
        <p:txBody>
          <a:bodyPr>
            <a:normAutofit/>
          </a:bodyPr>
          <a:lstStyle/>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The Enhanced </a:t>
            </a:r>
            <a:r>
              <a:rPr lang="en-GB" i="1" dirty="0">
                <a:latin typeface="Open Sans" panose="020B0606030504020204" pitchFamily="34" charset="0"/>
                <a:ea typeface="Open Sans" panose="020B0606030504020204" pitchFamily="34" charset="0"/>
                <a:cs typeface="Open Sans" panose="020B0606030504020204" pitchFamily="34" charset="0"/>
              </a:rPr>
              <a:t>Life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b="1" dirty="0">
                <a:latin typeface="Open Sans" panose="020B0606030504020204" pitchFamily="34" charset="0"/>
                <a:ea typeface="Open Sans" panose="020B0606030504020204" pitchFamily="34" charset="0"/>
                <a:cs typeface="Open Sans" panose="020B0606030504020204" pitchFamily="34" charset="0"/>
              </a:rPr>
              <a:t>Classroom Presentation Tool</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255BD617-DF5C-48F0-8E8D-761D9E38739E}"/>
              </a:ext>
            </a:extLst>
          </p:cNvPr>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356215-501F-427E-9566-0A8BB83826D2}"/>
              </a:ext>
            </a:extLst>
          </p:cNvPr>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E19DF52-D000-42E8-8786-F6624E9C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85" y="1107224"/>
            <a:ext cx="7089430" cy="5430535"/>
          </a:xfrm>
          <a:prstGeom prst="rect">
            <a:avLst/>
          </a:prstGeom>
        </p:spPr>
      </p:pic>
      <p:sp>
        <p:nvSpPr>
          <p:cNvPr id="2" name="Oval 1">
            <a:extLst>
              <a:ext uri="{FF2B5EF4-FFF2-40B4-BE49-F238E27FC236}">
                <a16:creationId xmlns:a16="http://schemas.microsoft.com/office/drawing/2014/main" id="{9B889D5D-EBBE-4B7E-8B6E-1A0DE49FDA21}"/>
              </a:ext>
            </a:extLst>
          </p:cNvPr>
          <p:cNvSpPr/>
          <p:nvPr/>
        </p:nvSpPr>
        <p:spPr>
          <a:xfrm>
            <a:off x="4130566" y="4160520"/>
            <a:ext cx="336842" cy="77289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856082-D2F7-431B-A3B9-26FBA0717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72" y="1623409"/>
            <a:ext cx="8243183" cy="2967546"/>
          </a:xfrm>
          <a:prstGeom prst="rect">
            <a:avLst/>
          </a:prstGeom>
          <a:ln w="25400">
            <a:solidFill>
              <a:schemeClr val="bg2">
                <a:lumMod val="90000"/>
              </a:schemeClr>
            </a:solidFill>
          </a:ln>
        </p:spPr>
      </p:pic>
      <p:pic>
        <p:nvPicPr>
          <p:cNvPr id="12" name="Content Placeholder 5">
            <a:extLst>
              <a:ext uri="{FF2B5EF4-FFF2-40B4-BE49-F238E27FC236}">
                <a16:creationId xmlns:a16="http://schemas.microsoft.com/office/drawing/2014/main" id="{093F485F-B958-4109-8C3B-6BB3A467C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285" y="1107224"/>
            <a:ext cx="4535315" cy="5477266"/>
          </a:xfrm>
          <a:prstGeom prst="rect">
            <a:avLst/>
          </a:prstGeom>
          <a:ln w="28575">
            <a:solidFill>
              <a:schemeClr val="tx1">
                <a:lumMod val="75000"/>
              </a:schemeClr>
            </a:solidFill>
          </a:ln>
          <a:effectLst>
            <a:outerShdw blurRad="292100" dist="139700" dir="2700000" algn="tl" rotWithShape="0">
              <a:srgbClr val="333333">
                <a:alpha val="65000"/>
              </a:srgbClr>
            </a:outerShdw>
          </a:effectLst>
        </p:spPr>
      </p:pic>
      <p:sp>
        <p:nvSpPr>
          <p:cNvPr id="15" name="Arrow: Right 14">
            <a:extLst>
              <a:ext uri="{FF2B5EF4-FFF2-40B4-BE49-F238E27FC236}">
                <a16:creationId xmlns:a16="http://schemas.microsoft.com/office/drawing/2014/main" id="{16E1CF78-2585-4972-A8DC-CC50584442DE}"/>
              </a:ext>
            </a:extLst>
          </p:cNvPr>
          <p:cNvSpPr/>
          <p:nvPr/>
        </p:nvSpPr>
        <p:spPr>
          <a:xfrm>
            <a:off x="478472" y="2255520"/>
            <a:ext cx="877888"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13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335C2-9363-4CCB-AB41-A7FF1A8C4B05}"/>
              </a:ext>
            </a:extLst>
          </p:cNvPr>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C60C053-89DA-4B33-81C4-9C5F2B17DFFB}"/>
              </a:ext>
            </a:extLst>
          </p:cNvPr>
          <p:cNvSpPr txBox="1">
            <a:spLocks/>
          </p:cNvSpPr>
          <p:nvPr/>
        </p:nvSpPr>
        <p:spPr>
          <a:xfrm>
            <a:off x="478472" y="502920"/>
            <a:ext cx="9093200" cy="561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GB" sz="2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Life</a:t>
            </a:r>
            <a:r>
              <a:rPr kumimoji="0" lang="en-GB"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Online Workbook</a:t>
            </a:r>
            <a:endPar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B8B62114-DF13-4063-8213-9980EBE82F15}"/>
              </a:ext>
            </a:extLst>
          </p:cNvPr>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7327A738-EA2E-4E73-8A84-39CAB2DB9CDA}"/>
              </a:ext>
            </a:extLst>
          </p:cNvPr>
          <p:cNvSpPr>
            <a:spLocks noGrp="1"/>
          </p:cNvSpPr>
          <p:nvPr>
            <p:ph idx="1"/>
          </p:nvPr>
        </p:nvSpPr>
        <p:spPr>
          <a:xfrm>
            <a:off x="14990" y="6019299"/>
            <a:ext cx="9125712" cy="561382"/>
          </a:xfrm>
        </p:spPr>
        <p:txBody>
          <a:bodyPr>
            <a:normAutofit fontScale="92500"/>
          </a:bodyPr>
          <a:lstStyle/>
          <a:p>
            <a:pPr marL="0" indent="0" algn="ctr">
              <a:buNone/>
            </a:pPr>
            <a:r>
              <a:rPr lang="en-GB" dirty="0">
                <a:latin typeface="Open Sans" panose="020B0606030504020204" pitchFamily="34" charset="0"/>
                <a:ea typeface="Open Sans" panose="020B0606030504020204" pitchFamily="34" charset="0"/>
                <a:cs typeface="Open Sans" panose="020B0606030504020204" pitchFamily="34" charset="0"/>
              </a:rPr>
              <a:t>Re-teaching in grammar and vocabulary when needed</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32E5B7F-BC21-40F3-9974-337CD5F3370A}"/>
              </a:ext>
            </a:extLst>
          </p:cNvPr>
          <p:cNvPicPr/>
          <p:nvPr/>
        </p:nvPicPr>
        <p:blipFill>
          <a:blip r:embed="rId3"/>
          <a:stretch>
            <a:fillRect/>
          </a:stretch>
        </p:blipFill>
        <p:spPr>
          <a:xfrm>
            <a:off x="478472" y="1207459"/>
            <a:ext cx="5571808" cy="4660202"/>
          </a:xfrm>
          <a:prstGeom prst="rect">
            <a:avLst/>
          </a:prstGeom>
        </p:spPr>
      </p:pic>
      <p:sp>
        <p:nvSpPr>
          <p:cNvPr id="2" name="TextBox 1">
            <a:extLst>
              <a:ext uri="{FF2B5EF4-FFF2-40B4-BE49-F238E27FC236}">
                <a16:creationId xmlns:a16="http://schemas.microsoft.com/office/drawing/2014/main" id="{571BF525-6762-49BB-A193-C8F08B68EEDE}"/>
              </a:ext>
            </a:extLst>
          </p:cNvPr>
          <p:cNvSpPr txBox="1"/>
          <p:nvPr/>
        </p:nvSpPr>
        <p:spPr>
          <a:xfrm>
            <a:off x="6399736" y="1144835"/>
            <a:ext cx="2468880" cy="535531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Easy-to-navigate learning path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Reinforcement activities for all skills tied to the lessons in the Student Book, including all of the videos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Grammar tutorials and flashcards automatically populate for learners when needed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C9BD81C-909A-4C18-A061-2368885C5A32}"/>
              </a:ext>
            </a:extLst>
          </p:cNvPr>
          <p:cNvPicPr/>
          <p:nvPr/>
        </p:nvPicPr>
        <p:blipFill>
          <a:blip r:embed="rId4"/>
          <a:stretch>
            <a:fillRect/>
          </a:stretch>
        </p:blipFill>
        <p:spPr>
          <a:xfrm>
            <a:off x="478472" y="1186984"/>
            <a:ext cx="5729942" cy="4680677"/>
          </a:xfrm>
          <a:prstGeom prst="rect">
            <a:avLst/>
          </a:prstGeom>
        </p:spPr>
      </p:pic>
      <p:pic>
        <p:nvPicPr>
          <p:cNvPr id="10" name="Picture 9">
            <a:extLst>
              <a:ext uri="{FF2B5EF4-FFF2-40B4-BE49-F238E27FC236}">
                <a16:creationId xmlns:a16="http://schemas.microsoft.com/office/drawing/2014/main" id="{104DDB1B-62B8-4420-BF9A-090E9AC7DD2C}"/>
              </a:ext>
            </a:extLst>
          </p:cNvPr>
          <p:cNvPicPr/>
          <p:nvPr/>
        </p:nvPicPr>
        <p:blipFill>
          <a:blip r:embed="rId5"/>
          <a:stretch>
            <a:fillRect/>
          </a:stretch>
        </p:blipFill>
        <p:spPr>
          <a:xfrm>
            <a:off x="478472" y="1758111"/>
            <a:ext cx="5855027" cy="2614119"/>
          </a:xfrm>
          <a:prstGeom prst="rect">
            <a:avLst/>
          </a:prstGeom>
        </p:spPr>
      </p:pic>
    </p:spTree>
    <p:extLst>
      <p:ext uri="{BB962C8B-B14F-4D97-AF65-F5344CB8AC3E}">
        <p14:creationId xmlns:p14="http://schemas.microsoft.com/office/powerpoint/2010/main" val="228738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F4510E-ED5F-477A-A0E8-BFA98B85F6E2}"/>
              </a:ext>
            </a:extLst>
          </p:cNvPr>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1FBED68A-2053-4B38-973B-A8A41658AC73}"/>
              </a:ext>
            </a:extLst>
          </p:cNvPr>
          <p:cNvSpPr txBox="1">
            <a:spLocks/>
          </p:cNvSpPr>
          <p:nvPr/>
        </p:nvSpPr>
        <p:spPr>
          <a:xfrm>
            <a:off x="478472" y="502920"/>
            <a:ext cx="9093200" cy="561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panose="020B0606030504020204" pitchFamily="34" charset="0"/>
                <a:ea typeface="Open Sans" panose="020B0606030504020204" pitchFamily="34" charset="0"/>
                <a:cs typeface="Open Sans" panose="020B0606030504020204" pitchFamily="34" charset="0"/>
              </a:rPr>
              <a:t>The </a:t>
            </a:r>
            <a:r>
              <a:rPr lang="en-GB" i="1" dirty="0">
                <a:latin typeface="Open Sans" panose="020B0606030504020204" pitchFamily="34" charset="0"/>
                <a:ea typeface="Open Sans" panose="020B0606030504020204" pitchFamily="34" charset="0"/>
                <a:cs typeface="Open Sans" panose="020B0606030504020204" pitchFamily="34" charset="0"/>
              </a:rPr>
              <a:t>Life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b="1" dirty="0">
                <a:latin typeface="Open Sans" panose="020B0606030504020204" pitchFamily="34" charset="0"/>
                <a:ea typeface="Open Sans" panose="020B0606030504020204" pitchFamily="34" charset="0"/>
                <a:cs typeface="Open Sans" panose="020B0606030504020204" pitchFamily="34" charset="0"/>
              </a:rPr>
              <a:t>Resource Site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BD3B8AD5-638B-4D05-8AE0-35ED01D22446}"/>
              </a:ext>
            </a:extLst>
          </p:cNvPr>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17C6D5C3-8A3F-41CD-B6C7-686E0C352F71}"/>
              </a:ext>
            </a:extLst>
          </p:cNvPr>
          <p:cNvSpPr txBox="1">
            <a:spLocks/>
          </p:cNvSpPr>
          <p:nvPr/>
        </p:nvSpPr>
        <p:spPr>
          <a:xfrm>
            <a:off x="14990" y="6111239"/>
            <a:ext cx="9129010" cy="469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latin typeface="Open Sans" panose="020B0606030504020204" pitchFamily="34" charset="0"/>
                <a:ea typeface="Open Sans" panose="020B0606030504020204" pitchFamily="34" charset="0"/>
                <a:cs typeface="Open Sans" panose="020B0606030504020204" pitchFamily="34" charset="0"/>
              </a:rPr>
              <a:t>NGL.Cengage.com/life</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CC434A9-B292-4928-8706-47C646E84BF3}"/>
              </a:ext>
            </a:extLst>
          </p:cNvPr>
          <p:cNvPicPr>
            <a:picLocks noChangeAspect="1"/>
          </p:cNvPicPr>
          <p:nvPr/>
        </p:nvPicPr>
        <p:blipFill>
          <a:blip r:embed="rId2"/>
          <a:stretch>
            <a:fillRect/>
          </a:stretch>
        </p:blipFill>
        <p:spPr>
          <a:xfrm>
            <a:off x="136911" y="1481779"/>
            <a:ext cx="5195571" cy="4035101"/>
          </a:xfrm>
          <a:prstGeom prst="rect">
            <a:avLst/>
          </a:prstGeom>
        </p:spPr>
      </p:pic>
      <p:sp>
        <p:nvSpPr>
          <p:cNvPr id="10" name="Rectangle 9">
            <a:extLst>
              <a:ext uri="{FF2B5EF4-FFF2-40B4-BE49-F238E27FC236}">
                <a16:creationId xmlns:a16="http://schemas.microsoft.com/office/drawing/2014/main" id="{3AE3A971-FE23-4FC7-B304-8DEEBE64A595}"/>
              </a:ext>
            </a:extLst>
          </p:cNvPr>
          <p:cNvSpPr/>
          <p:nvPr/>
        </p:nvSpPr>
        <p:spPr>
          <a:xfrm>
            <a:off x="5528822" y="673491"/>
            <a:ext cx="3611880" cy="5374676"/>
          </a:xfrm>
          <a:prstGeom prst="rect">
            <a:avLst/>
          </a:prstGeom>
        </p:spPr>
        <p:txBody>
          <a:bodyPr wrap="square">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Student Resources </a:t>
            </a:r>
          </a:p>
          <a:p>
            <a:r>
              <a:rPr lang="en-US" dirty="0">
                <a:latin typeface="Open Sans" panose="020B0606030504020204" pitchFamily="34" charset="0"/>
                <a:ea typeface="Open Sans" panose="020B0606030504020204" pitchFamily="34" charset="0"/>
                <a:cs typeface="Open Sans" panose="020B0606030504020204" pitchFamily="34" charset="0"/>
              </a:rPr>
              <a:t>Student’s Book Video</a:t>
            </a:r>
          </a:p>
          <a:p>
            <a:r>
              <a:rPr lang="en-US" dirty="0">
                <a:latin typeface="Open Sans" panose="020B0606030504020204" pitchFamily="34" charset="0"/>
                <a:ea typeface="Open Sans" panose="020B0606030504020204" pitchFamily="34" charset="0"/>
                <a:cs typeface="Open Sans" panose="020B0606030504020204" pitchFamily="34" charset="0"/>
              </a:rPr>
              <a:t>Student’s Book Audio</a:t>
            </a:r>
          </a:p>
          <a:p>
            <a:r>
              <a:rPr lang="en-US" dirty="0">
                <a:latin typeface="Open Sans" panose="020B0606030504020204" pitchFamily="34" charset="0"/>
                <a:ea typeface="Open Sans" panose="020B0606030504020204" pitchFamily="34" charset="0"/>
                <a:cs typeface="Open Sans" panose="020B0606030504020204" pitchFamily="34" charset="0"/>
              </a:rPr>
              <a:t>Workbook Audio </a:t>
            </a:r>
          </a:p>
          <a:p>
            <a:r>
              <a:rPr lang="en-US" dirty="0">
                <a:latin typeface="Open Sans" panose="020B0606030504020204" pitchFamily="34" charset="0"/>
                <a:ea typeface="Open Sans" panose="020B0606030504020204" pitchFamily="34" charset="0"/>
                <a:cs typeface="Open Sans" panose="020B0606030504020204" pitchFamily="34" charset="0"/>
              </a:rPr>
              <a:t> </a:t>
            </a:r>
          </a:p>
          <a:p>
            <a:r>
              <a:rPr lang="en-US" b="1" dirty="0">
                <a:latin typeface="Open Sans" panose="020B0606030504020204" pitchFamily="34" charset="0"/>
                <a:ea typeface="Open Sans" panose="020B0606030504020204" pitchFamily="34" charset="0"/>
                <a:cs typeface="Open Sans" panose="020B0606030504020204" pitchFamily="34" charset="0"/>
              </a:rPr>
              <a:t>Teacher Resources </a:t>
            </a:r>
          </a:p>
          <a:p>
            <a:r>
              <a:rPr lang="en-US" dirty="0">
                <a:latin typeface="Open Sans" panose="020B0606030504020204" pitchFamily="34" charset="0"/>
                <a:ea typeface="Open Sans" panose="020B0606030504020204" pitchFamily="34" charset="0"/>
                <a:cs typeface="Open Sans" panose="020B0606030504020204" pitchFamily="34" charset="0"/>
              </a:rPr>
              <a:t> Sample units</a:t>
            </a:r>
          </a:p>
          <a:p>
            <a:r>
              <a:rPr lang="en-US" dirty="0">
                <a:latin typeface="Open Sans" panose="020B0606030504020204" pitchFamily="34" charset="0"/>
                <a:ea typeface="Open Sans" panose="020B0606030504020204" pitchFamily="34" charset="0"/>
                <a:cs typeface="Open Sans" panose="020B0606030504020204" pitchFamily="34" charset="0"/>
              </a:rPr>
              <a:t>Ready-made lessons </a:t>
            </a:r>
          </a:p>
          <a:p>
            <a:r>
              <a:rPr lang="en-US" dirty="0" err="1">
                <a:latin typeface="Open Sans" panose="020B0606030504020204" pitchFamily="34" charset="0"/>
                <a:ea typeface="Open Sans" panose="020B0606030504020204" pitchFamily="34" charset="0"/>
                <a:cs typeface="Open Sans" panose="020B0606030504020204" pitchFamily="34" charset="0"/>
              </a:rPr>
              <a:t>Audioscripts</a:t>
            </a:r>
            <a:r>
              <a:rPr lang="en-US" dirty="0">
                <a:latin typeface="Open Sans" panose="020B0606030504020204" pitchFamily="34" charset="0"/>
                <a:ea typeface="Open Sans" panose="020B0606030504020204" pitchFamily="34" charset="0"/>
                <a:cs typeface="Open Sans" panose="020B0606030504020204" pitchFamily="34" charset="0"/>
              </a:rPr>
              <a:t> and </a:t>
            </a:r>
            <a:r>
              <a:rPr lang="en-US" dirty="0" err="1">
                <a:latin typeface="Open Sans" panose="020B0606030504020204" pitchFamily="34" charset="0"/>
                <a:ea typeface="Open Sans" panose="020B0606030504020204" pitchFamily="34" charset="0"/>
                <a:cs typeface="Open Sans" panose="020B0606030504020204" pitchFamily="34" charset="0"/>
              </a:rPr>
              <a:t>videoscripts</a:t>
            </a:r>
            <a:r>
              <a:rPr lang="en-US" dirty="0">
                <a:latin typeface="Open Sans" panose="020B0606030504020204" pitchFamily="34" charset="0"/>
                <a:ea typeface="Open Sans" panose="020B0606030504020204" pitchFamily="34" charset="0"/>
                <a:cs typeface="Open Sans" panose="020B0606030504020204" pitchFamily="34" charset="0"/>
              </a:rPr>
              <a:t> </a:t>
            </a:r>
          </a:p>
          <a:p>
            <a:r>
              <a:rPr lang="en-US" dirty="0">
                <a:latin typeface="Open Sans" panose="020B0606030504020204" pitchFamily="34" charset="0"/>
                <a:ea typeface="Open Sans" panose="020B0606030504020204" pitchFamily="34" charset="0"/>
                <a:cs typeface="Open Sans" panose="020B0606030504020204" pitchFamily="34" charset="0"/>
              </a:rPr>
              <a:t>Reading Texts </a:t>
            </a:r>
          </a:p>
          <a:p>
            <a:r>
              <a:rPr lang="en-US" dirty="0">
                <a:latin typeface="Open Sans" panose="020B0606030504020204" pitchFamily="34" charset="0"/>
                <a:ea typeface="Open Sans" panose="020B0606030504020204" pitchFamily="34" charset="0"/>
                <a:cs typeface="Open Sans" panose="020B0606030504020204" pitchFamily="34" charset="0"/>
              </a:rPr>
              <a:t>CEFR Correlations </a:t>
            </a:r>
          </a:p>
          <a:p>
            <a:r>
              <a:rPr lang="en-US" dirty="0">
                <a:latin typeface="Open Sans" panose="020B0606030504020204" pitchFamily="34" charset="0"/>
                <a:ea typeface="Open Sans" panose="020B0606030504020204" pitchFamily="34" charset="0"/>
                <a:cs typeface="Open Sans" panose="020B0606030504020204" pitchFamily="34" charset="0"/>
              </a:rPr>
              <a:t>Word Lists</a:t>
            </a:r>
          </a:p>
          <a:p>
            <a:r>
              <a:rPr lang="en-US" dirty="0">
                <a:latin typeface="Open Sans" panose="020B0606030504020204" pitchFamily="34" charset="0"/>
                <a:ea typeface="Open Sans" panose="020B0606030504020204" pitchFamily="34" charset="0"/>
                <a:cs typeface="Open Sans" panose="020B0606030504020204" pitchFamily="34" charset="0"/>
              </a:rPr>
              <a:t>Grammar Practice Worksheets</a:t>
            </a:r>
          </a:p>
          <a:p>
            <a:r>
              <a:rPr lang="en-US" dirty="0">
                <a:latin typeface="Open Sans" panose="020B0606030504020204" pitchFamily="34" charset="0"/>
                <a:ea typeface="Open Sans" panose="020B0606030504020204" pitchFamily="34" charset="0"/>
                <a:cs typeface="Open Sans" panose="020B0606030504020204" pitchFamily="34" charset="0"/>
              </a:rPr>
              <a:t>Pacing Guide </a:t>
            </a:r>
          </a:p>
          <a:p>
            <a:r>
              <a:rPr lang="en-US" dirty="0">
                <a:latin typeface="Open Sans" panose="020B0606030504020204" pitchFamily="34" charset="0"/>
                <a:ea typeface="Open Sans" panose="020B0606030504020204" pitchFamily="34" charset="0"/>
                <a:cs typeface="Open Sans" panose="020B0606030504020204" pitchFamily="34" charset="0"/>
              </a:rPr>
              <a:t>Extra Practice Activities</a:t>
            </a:r>
          </a:p>
          <a:p>
            <a:r>
              <a:rPr lang="en-US" dirty="0">
                <a:latin typeface="Open Sans" panose="020B0606030504020204" pitchFamily="34" charset="0"/>
                <a:ea typeface="Open Sans" panose="020B0606030504020204" pitchFamily="34" charset="0"/>
                <a:cs typeface="Open Sans" panose="020B0606030504020204" pitchFamily="34" charset="0"/>
              </a:rPr>
              <a:t>Business Writing Support </a:t>
            </a:r>
          </a:p>
          <a:p>
            <a:r>
              <a:rPr lang="en-US" dirty="0">
                <a:latin typeface="Open Sans" panose="020B0606030504020204" pitchFamily="34" charset="0"/>
                <a:ea typeface="Open Sans" panose="020B0606030504020204" pitchFamily="34" charset="0"/>
                <a:cs typeface="Open Sans" panose="020B0606030504020204" pitchFamily="34" charset="0"/>
              </a:rPr>
              <a:t>Communicative Worksheets</a:t>
            </a:r>
          </a:p>
          <a:p>
            <a:r>
              <a:rPr lang="en-US" dirty="0">
                <a:latin typeface="Open Sans" panose="020B0606030504020204" pitchFamily="34" charset="0"/>
                <a:ea typeface="Open Sans" panose="020B0606030504020204" pitchFamily="34" charset="0"/>
                <a:cs typeface="Open Sans" panose="020B0606030504020204" pitchFamily="34" charset="0"/>
              </a:rPr>
              <a:t>Placement Test</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137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45ACFC-489C-44EE-A44A-B7597DD6C472}"/>
              </a:ext>
            </a:extLst>
          </p:cNvPr>
          <p:cNvPicPr>
            <a:picLocks noChangeAspect="1"/>
          </p:cNvPicPr>
          <p:nvPr/>
        </p:nvPicPr>
        <p:blipFill rotWithShape="1">
          <a:blip r:embed="rId3">
            <a:extLst>
              <a:ext uri="{28A0092B-C50C-407E-A947-70E740481C1C}">
                <a14:useLocalDpi xmlns:a14="http://schemas.microsoft.com/office/drawing/2010/main" val="0"/>
              </a:ext>
            </a:extLst>
          </a:blip>
          <a:srcRect l="58704" t="33505" r="8583" b="31228"/>
          <a:stretch/>
        </p:blipFill>
        <p:spPr>
          <a:xfrm>
            <a:off x="-14125" y="0"/>
            <a:ext cx="9391946" cy="6580681"/>
          </a:xfrm>
          <a:prstGeom prst="rect">
            <a:avLst/>
          </a:prstGeom>
        </p:spPr>
      </p:pic>
      <p:sp>
        <p:nvSpPr>
          <p:cNvPr id="17" name="Rectangle 16">
            <a:extLst>
              <a:ext uri="{FF2B5EF4-FFF2-40B4-BE49-F238E27FC236}">
                <a16:creationId xmlns:a16="http://schemas.microsoft.com/office/drawing/2014/main" id="{3BDABB2C-AA34-4CAD-B770-7A0FB7ED0491}"/>
              </a:ext>
            </a:extLst>
          </p:cNvPr>
          <p:cNvSpPr/>
          <p:nvPr/>
        </p:nvSpPr>
        <p:spPr>
          <a:xfrm>
            <a:off x="-14125" y="359763"/>
            <a:ext cx="9443875" cy="70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2">
            <a:extLst>
              <a:ext uri="{FF2B5EF4-FFF2-40B4-BE49-F238E27FC236}">
                <a16:creationId xmlns:a16="http://schemas.microsoft.com/office/drawing/2014/main" id="{D5ECB653-2C92-4532-A8C9-F4113C1CB720}"/>
              </a:ext>
            </a:extLst>
          </p:cNvPr>
          <p:cNvSpPr txBox="1">
            <a:spLocks/>
          </p:cNvSpPr>
          <p:nvPr/>
        </p:nvSpPr>
        <p:spPr>
          <a:xfrm>
            <a:off x="233822" y="574356"/>
            <a:ext cx="9143999" cy="77051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300" dirty="0">
                <a:latin typeface="Open Sans" panose="020B0606030504020204" pitchFamily="34" charset="0"/>
                <a:ea typeface="Open Sans" panose="020B0606030504020204" pitchFamily="34" charset="0"/>
                <a:cs typeface="Open Sans" panose="020B0606030504020204" pitchFamily="34" charset="0"/>
              </a:rPr>
              <a:t>With </a:t>
            </a:r>
            <a:r>
              <a:rPr lang="en-US" sz="4300" i="1" dirty="0">
                <a:latin typeface="Open Sans" panose="020B0606030504020204" pitchFamily="34" charset="0"/>
                <a:ea typeface="Open Sans" panose="020B0606030504020204" pitchFamily="34" charset="0"/>
                <a:cs typeface="Open Sans" panose="020B0606030504020204" pitchFamily="34" charset="0"/>
              </a:rPr>
              <a:t>Life</a:t>
            </a:r>
            <a:r>
              <a:rPr lang="en-US" sz="4300" dirty="0">
                <a:latin typeface="Open Sans" panose="020B0606030504020204" pitchFamily="34" charset="0"/>
                <a:ea typeface="Open Sans" panose="020B0606030504020204" pitchFamily="34" charset="0"/>
                <a:cs typeface="Open Sans" panose="020B0606030504020204" pitchFamily="34" charset="0"/>
              </a:rPr>
              <a:t> in your classroom, your students will…</a:t>
            </a:r>
          </a:p>
          <a:p>
            <a:pPr marL="0" indent="0">
              <a:buFont typeface="Arial" panose="020B0604020202020204" pitchFamily="34" charset="0"/>
              <a:buNone/>
            </a:pPr>
            <a:endParaRPr lang="en-US" dirty="0"/>
          </a:p>
        </p:txBody>
      </p:sp>
      <p:sp>
        <p:nvSpPr>
          <p:cNvPr id="13" name="Rectangle 12">
            <a:extLst>
              <a:ext uri="{FF2B5EF4-FFF2-40B4-BE49-F238E27FC236}">
                <a16:creationId xmlns:a16="http://schemas.microsoft.com/office/drawing/2014/main" id="{3587A06C-48FF-4C8F-AF37-1C20C1032EB8}"/>
              </a:ext>
            </a:extLst>
          </p:cNvPr>
          <p:cNvSpPr>
            <a:spLocks/>
          </p:cNvSpPr>
          <p:nvPr/>
        </p:nvSpPr>
        <p:spPr>
          <a:xfrm>
            <a:off x="14990" y="6580681"/>
            <a:ext cx="9125712" cy="2743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DD59254-8FA1-4CE9-8F30-203C7F0D5CB1}"/>
              </a:ext>
            </a:extLst>
          </p:cNvPr>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718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E5E0-468D-4238-B144-12C5CB9BFCDC}"/>
              </a:ext>
            </a:extLst>
          </p:cNvPr>
          <p:cNvSpPr>
            <a:spLocks noGrp="1"/>
          </p:cNvSpPr>
          <p:nvPr>
            <p:ph type="title"/>
          </p:nvPr>
        </p:nvSpPr>
        <p:spPr>
          <a:xfrm>
            <a:off x="478472" y="49250"/>
            <a:ext cx="8991600" cy="1325563"/>
          </a:xfrm>
        </p:spPr>
        <p:txBody>
          <a:bodyPr>
            <a:normAutofit/>
          </a:bodyPr>
          <a:lstStyle/>
          <a:p>
            <a:r>
              <a:rPr lang="en-GB" sz="2800" i="1" dirty="0">
                <a:latin typeface="Open Sans" panose="020B0606030504020204" pitchFamily="34" charset="0"/>
                <a:ea typeface="Open Sans" panose="020B0606030504020204" pitchFamily="34" charset="0"/>
                <a:cs typeface="Open Sans" panose="020B0606030504020204" pitchFamily="34" charset="0"/>
              </a:rPr>
              <a:t>Life</a:t>
            </a:r>
            <a:r>
              <a:rPr lang="en-GB" sz="2800" dirty="0">
                <a:latin typeface="Open Sans" panose="020B0606030504020204" pitchFamily="34" charset="0"/>
                <a:ea typeface="Open Sans" panose="020B0606030504020204" pitchFamily="34" charset="0"/>
                <a:cs typeface="Open Sans" panose="020B0606030504020204" pitchFamily="34" charset="0"/>
              </a:rPr>
              <a:t>, Second Edition features...</a:t>
            </a:r>
          </a:p>
        </p:txBody>
      </p:sp>
      <p:sp>
        <p:nvSpPr>
          <p:cNvPr id="3" name="Content Placeholder 2">
            <a:extLst>
              <a:ext uri="{FF2B5EF4-FFF2-40B4-BE49-F238E27FC236}">
                <a16:creationId xmlns:a16="http://schemas.microsoft.com/office/drawing/2014/main" id="{50333516-9998-4B4E-B484-11AE3F755767}"/>
              </a:ext>
            </a:extLst>
          </p:cNvPr>
          <p:cNvSpPr>
            <a:spLocks noGrp="1"/>
          </p:cNvSpPr>
          <p:nvPr>
            <p:ph idx="1"/>
          </p:nvPr>
        </p:nvSpPr>
        <p:spPr>
          <a:xfrm>
            <a:off x="340783" y="1327785"/>
            <a:ext cx="8583084" cy="4977766"/>
          </a:xfrm>
        </p:spPr>
        <p:txBody>
          <a:bodyPr>
            <a:normAutofit fontScale="77500" lnSpcReduction="20000"/>
          </a:bodyPr>
          <a:lstStyle/>
          <a:p>
            <a:pPr lvl="0"/>
            <a:r>
              <a:rPr lang="en-GB" dirty="0">
                <a:latin typeface="Open Sans" panose="020B0606030504020204" pitchFamily="34" charset="0"/>
                <a:ea typeface="Open Sans" panose="020B0606030504020204" pitchFamily="34" charset="0"/>
                <a:cs typeface="Open Sans" panose="020B0606030504020204" pitchFamily="34" charset="0"/>
              </a:rPr>
              <a:t>Updated and relevant </a:t>
            </a:r>
            <a:r>
              <a:rPr lang="en-GB" b="1" dirty="0">
                <a:latin typeface="Open Sans" panose="020B0606030504020204" pitchFamily="34" charset="0"/>
                <a:ea typeface="Open Sans" panose="020B0606030504020204" pitchFamily="34" charset="0"/>
                <a:cs typeface="Open Sans" panose="020B0606030504020204" pitchFamily="34" charset="0"/>
              </a:rPr>
              <a:t>National Geographic </a:t>
            </a:r>
            <a:r>
              <a:rPr lang="en-GB" dirty="0">
                <a:latin typeface="Open Sans" panose="020B0606030504020204" pitchFamily="34" charset="0"/>
                <a:ea typeface="Open Sans" panose="020B0606030504020204" pitchFamily="34" charset="0"/>
                <a:cs typeface="Open Sans" panose="020B0606030504020204" pitchFamily="34" charset="0"/>
              </a:rPr>
              <a:t>content, photography, and video engages learners by connecting them to people and places from around the world</a:t>
            </a:r>
          </a:p>
          <a:p>
            <a:pPr lvl="0"/>
            <a:endParaRPr lang="en-US" dirty="0">
              <a:latin typeface="Open Sans" panose="020B0606030504020204" pitchFamily="34" charset="0"/>
              <a:ea typeface="Open Sans" panose="020B0606030504020204" pitchFamily="34" charset="0"/>
              <a:cs typeface="Open Sans" panose="020B0606030504020204" pitchFamily="34" charset="0"/>
            </a:endParaRPr>
          </a:p>
          <a:p>
            <a:pPr lvl="0"/>
            <a:r>
              <a:rPr lang="en-GB" dirty="0">
                <a:latin typeface="Open Sans" panose="020B0606030504020204" pitchFamily="34" charset="0"/>
                <a:ea typeface="Open Sans" panose="020B0606030504020204" pitchFamily="34" charset="0"/>
                <a:cs typeface="Open Sans" panose="020B0606030504020204" pitchFamily="34" charset="0"/>
              </a:rPr>
              <a:t>New </a:t>
            </a:r>
            <a:r>
              <a:rPr lang="en-GB" b="1" dirty="0">
                <a:latin typeface="Open Sans" panose="020B0606030504020204" pitchFamily="34" charset="0"/>
                <a:ea typeface="Open Sans" panose="020B0606030504020204" pitchFamily="34" charset="0"/>
                <a:cs typeface="Open Sans" panose="020B0606030504020204" pitchFamily="34" charset="0"/>
              </a:rPr>
              <a:t>‘My Life’ </a:t>
            </a:r>
            <a:r>
              <a:rPr lang="en-GB" dirty="0">
                <a:latin typeface="Open Sans" panose="020B0606030504020204" pitchFamily="34" charset="0"/>
                <a:ea typeface="Open Sans" panose="020B0606030504020204" pitchFamily="34" charset="0"/>
                <a:cs typeface="Open Sans" panose="020B0606030504020204" pitchFamily="34" charset="0"/>
              </a:rPr>
              <a:t>sections help learners </a:t>
            </a:r>
            <a:r>
              <a:rPr lang="en-US" dirty="0">
                <a:latin typeface="Open Sans" panose="020B0606030504020204" pitchFamily="34" charset="0"/>
                <a:ea typeface="Open Sans" panose="020B0606030504020204" pitchFamily="34" charset="0"/>
                <a:cs typeface="Open Sans" panose="020B0606030504020204" pitchFamily="34" charset="0"/>
              </a:rPr>
              <a:t>explore the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connections between the content and their own lives</a:t>
            </a:r>
          </a:p>
          <a:p>
            <a:pPr lvl="0"/>
            <a:endParaRPr lang="en-US" dirty="0">
              <a:latin typeface="Open Sans" panose="020B0606030504020204" pitchFamily="34" charset="0"/>
              <a:ea typeface="Open Sans" panose="020B0606030504020204" pitchFamily="34" charset="0"/>
              <a:cs typeface="Open Sans" panose="020B0606030504020204" pitchFamily="34" charset="0"/>
            </a:endParaRPr>
          </a:p>
          <a:p>
            <a:pPr lvl="0"/>
            <a:r>
              <a:rPr lang="en-US" dirty="0">
                <a:latin typeface="Open Sans" panose="020B0606030504020204" pitchFamily="34" charset="0"/>
                <a:ea typeface="Open Sans" panose="020B0606030504020204" pitchFamily="34" charset="0"/>
                <a:cs typeface="Open Sans" panose="020B0606030504020204" pitchFamily="34" charset="0"/>
              </a:rPr>
              <a:t>An extended </a:t>
            </a:r>
            <a:r>
              <a:rPr lang="en-US" b="1" dirty="0">
                <a:latin typeface="Open Sans" panose="020B0606030504020204" pitchFamily="34" charset="0"/>
                <a:ea typeface="Open Sans" panose="020B0606030504020204" pitchFamily="34" charset="0"/>
                <a:cs typeface="Open Sans" panose="020B0606030504020204" pitchFamily="34" charset="0"/>
              </a:rPr>
              <a:t>critical thinking </a:t>
            </a:r>
            <a:r>
              <a:rPr lang="en-US" dirty="0">
                <a:latin typeface="Open Sans" panose="020B0606030504020204" pitchFamily="34" charset="0"/>
                <a:ea typeface="Open Sans" panose="020B0606030504020204" pitchFamily="34" charset="0"/>
                <a:cs typeface="Open Sans" panose="020B0606030504020204" pitchFamily="34" charset="0"/>
              </a:rPr>
              <a:t>syllabus </a:t>
            </a:r>
            <a:r>
              <a:rPr lang="en-GB" dirty="0">
                <a:latin typeface="Open Sans" panose="020B0606030504020204" pitchFamily="34" charset="0"/>
                <a:ea typeface="Open Sans" panose="020B0606030504020204" pitchFamily="34" charset="0"/>
                <a:cs typeface="Open Sans" panose="020B0606030504020204" pitchFamily="34" charset="0"/>
              </a:rPr>
              <a:t>encourages learners to develop and share well-informed opinions</a:t>
            </a:r>
          </a:p>
          <a:p>
            <a:pPr lvl="0"/>
            <a:endParaRPr lang="en-GB" dirty="0">
              <a:latin typeface="Open Sans" panose="020B0606030504020204" pitchFamily="34" charset="0"/>
              <a:ea typeface="Open Sans" panose="020B0606030504020204" pitchFamily="34" charset="0"/>
              <a:cs typeface="Open Sans" panose="020B0606030504020204" pitchFamily="34" charset="0"/>
            </a:endParaRPr>
          </a:p>
          <a:p>
            <a:pPr lvl="0"/>
            <a:r>
              <a:rPr lang="en-GB" dirty="0">
                <a:latin typeface="Open Sans" panose="020B0606030504020204" pitchFamily="34" charset="0"/>
                <a:ea typeface="Open Sans" panose="020B0606030504020204" pitchFamily="34" charset="0"/>
                <a:cs typeface="Open Sans" panose="020B0606030504020204" pitchFamily="34" charset="0"/>
              </a:rPr>
              <a:t>Learning is made more </a:t>
            </a:r>
            <a:r>
              <a:rPr lang="en-GB" b="1" dirty="0">
                <a:latin typeface="Open Sans" panose="020B0606030504020204" pitchFamily="34" charset="0"/>
                <a:ea typeface="Open Sans" panose="020B0606030504020204" pitchFamily="34" charset="0"/>
                <a:cs typeface="Open Sans" panose="020B0606030504020204" pitchFamily="34" charset="0"/>
              </a:rPr>
              <a:t>memorable</a:t>
            </a:r>
            <a:r>
              <a:rPr lang="en-GB" dirty="0">
                <a:latin typeface="Open Sans" panose="020B0606030504020204" pitchFamily="34" charset="0"/>
                <a:ea typeface="Open Sans" panose="020B0606030504020204" pitchFamily="34" charset="0"/>
                <a:cs typeface="Open Sans" panose="020B0606030504020204" pitchFamily="34" charset="0"/>
              </a:rPr>
              <a:t> through the power of images, real stories and new ‘Memory Booster’ activities that improve students’ ability to retain new language</a:t>
            </a:r>
          </a:p>
          <a:p>
            <a:pPr lvl="0"/>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Exciting new </a:t>
            </a:r>
            <a:r>
              <a:rPr lang="en-GB" b="1" dirty="0">
                <a:latin typeface="Open Sans" panose="020B0606030504020204" pitchFamily="34" charset="0"/>
                <a:ea typeface="Open Sans" panose="020B0606030504020204" pitchFamily="34" charset="0"/>
                <a:cs typeface="Open Sans" panose="020B0606030504020204" pitchFamily="34" charset="0"/>
              </a:rPr>
              <a:t>technology</a:t>
            </a:r>
            <a:r>
              <a:rPr lang="en-US" dirty="0">
                <a:latin typeface="Open Sans" panose="020B0606030504020204" pitchFamily="34" charset="0"/>
                <a:ea typeface="Open Sans" panose="020B0606030504020204" pitchFamily="34" charset="0"/>
                <a:cs typeface="Open Sans" panose="020B0606030504020204" pitchFamily="34" charset="0"/>
              </a:rPr>
              <a:t> makes learning lively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and easily accessible</a:t>
            </a:r>
          </a:p>
          <a:p>
            <a:pPr lvl="0"/>
            <a:endParaRPr lang="en-GB" dirty="0"/>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06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BB5739-75F0-4222-A542-4F653E388801}"/>
              </a:ext>
            </a:extLst>
          </p:cNvPr>
          <p:cNvSpPr txBox="1">
            <a:spLocks/>
          </p:cNvSpPr>
          <p:nvPr/>
        </p:nvSpPr>
        <p:spPr>
          <a:xfrm>
            <a:off x="519646" y="269785"/>
            <a:ext cx="9022080" cy="10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And also</a:t>
            </a:r>
            <a:r>
              <a:rPr lang="en-US" sz="3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Rectangle 5"/>
          <p:cNvSpPr/>
          <p:nvPr/>
        </p:nvSpPr>
        <p:spPr>
          <a:xfrm>
            <a:off x="0" y="404695"/>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DFB398A-4F20-45DC-B3F5-DB4B1E325951}"/>
              </a:ext>
            </a:extLst>
          </p:cNvPr>
          <p:cNvSpPr txBox="1">
            <a:spLocks/>
          </p:cNvSpPr>
          <p:nvPr/>
        </p:nvSpPr>
        <p:spPr>
          <a:xfrm>
            <a:off x="519646" y="1033079"/>
            <a:ext cx="8109123" cy="57012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GB" sz="2400" b="1" dirty="0">
                <a:latin typeface="Open Sans" panose="020B0606030504020204" pitchFamily="34" charset="0"/>
                <a:ea typeface="Open Sans" panose="020B0606030504020204" pitchFamily="34" charset="0"/>
                <a:cs typeface="Open Sans" panose="020B0606030504020204" pitchFamily="34" charset="0"/>
              </a:rPr>
              <a:t>Updated video material </a:t>
            </a:r>
            <a:r>
              <a:rPr lang="en-GB" sz="2400" dirty="0">
                <a:latin typeface="Open Sans" panose="020B0606030504020204" pitchFamily="34" charset="0"/>
                <a:ea typeface="Open Sans" panose="020B0606030504020204" pitchFamily="34" charset="0"/>
                <a:cs typeface="Open Sans" panose="020B0606030504020204" pitchFamily="34" charset="0"/>
              </a:rPr>
              <a:t>featuring interesting, contemporary, and high-quality National Geographic video</a:t>
            </a:r>
          </a:p>
          <a:p>
            <a:pPr marL="0" indent="0">
              <a:buClr>
                <a:srgbClr val="FFE600"/>
              </a:buClr>
              <a:buFont typeface="Arial" panose="020B0604020202020204" pitchFamily="34" charset="0"/>
              <a:buNone/>
            </a:pPr>
            <a:r>
              <a:rPr lang="en-GB" sz="2400" dirty="0">
                <a:latin typeface="Open Sans" panose="020B0606030504020204" pitchFamily="34" charset="0"/>
                <a:ea typeface="Open Sans" panose="020B0606030504020204" pitchFamily="34" charset="0"/>
                <a:cs typeface="Open Sans" panose="020B0606030504020204" pitchFamily="34" charset="0"/>
              </a:rPr>
              <a:t>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GB" sz="2400" dirty="0">
                <a:latin typeface="Open Sans" panose="020B0606030504020204" pitchFamily="34" charset="0"/>
                <a:ea typeface="Open Sans" panose="020B0606030504020204" pitchFamily="34" charset="0"/>
                <a:cs typeface="Open Sans" panose="020B0606030504020204" pitchFamily="34" charset="0"/>
              </a:rPr>
              <a:t>A refined </a:t>
            </a:r>
            <a:r>
              <a:rPr lang="en-GB" sz="2400" b="1" dirty="0">
                <a:latin typeface="Open Sans" panose="020B0606030504020204" pitchFamily="34" charset="0"/>
                <a:ea typeface="Open Sans" panose="020B0606030504020204" pitchFamily="34" charset="0"/>
                <a:cs typeface="Open Sans" panose="020B0606030504020204" pitchFamily="34" charset="0"/>
              </a:rPr>
              <a:t>grammar syllabus </a:t>
            </a:r>
            <a:r>
              <a:rPr lang="en-GB" sz="2400" dirty="0">
                <a:latin typeface="Open Sans" panose="020B0606030504020204" pitchFamily="34" charset="0"/>
                <a:ea typeface="Open Sans" panose="020B0606030504020204" pitchFamily="34" charset="0"/>
                <a:cs typeface="Open Sans" panose="020B0606030504020204" pitchFamily="34" charset="0"/>
              </a:rPr>
              <a:t>provides increased scaffolding and an enhanced reference section</a:t>
            </a:r>
          </a:p>
          <a:p>
            <a:pPr>
              <a:buClr>
                <a:srgbClr val="FFE600"/>
              </a:buClr>
              <a:buFont typeface="Wingdings" charset="2"/>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US" sz="2400" dirty="0">
                <a:latin typeface="Open Sans" panose="020B0606030504020204" pitchFamily="34" charset="0"/>
                <a:ea typeface="Open Sans" panose="020B0606030504020204" pitchFamily="34" charset="0"/>
                <a:cs typeface="Open Sans" panose="020B0606030504020204" pitchFamily="34" charset="0"/>
              </a:rPr>
              <a:t>Revised </a:t>
            </a:r>
            <a:r>
              <a:rPr lang="en-US" sz="2400" b="1" dirty="0">
                <a:latin typeface="Open Sans" panose="020B0606030504020204" pitchFamily="34" charset="0"/>
                <a:ea typeface="Open Sans" panose="020B0606030504020204" pitchFamily="34" charset="0"/>
                <a:cs typeface="Open Sans" panose="020B0606030504020204" pitchFamily="34" charset="0"/>
              </a:rPr>
              <a:t>vocabulary</a:t>
            </a:r>
            <a:r>
              <a:rPr lang="en-US" sz="2400" dirty="0">
                <a:latin typeface="Open Sans" panose="020B0606030504020204" pitchFamily="34" charset="0"/>
                <a:ea typeface="Open Sans" panose="020B0606030504020204" pitchFamily="34" charset="0"/>
                <a:cs typeface="Open Sans" panose="020B0606030504020204" pitchFamily="34" charset="0"/>
              </a:rPr>
              <a:t> in the reading sections focuses on high-frequency terms needed to understand the meaning</a:t>
            </a:r>
          </a:p>
          <a:p>
            <a:pPr>
              <a:buClr>
                <a:srgbClr val="FFE600"/>
              </a:buClr>
              <a:buFont typeface="Wingdings" charset="2"/>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GB" sz="2400" dirty="0">
                <a:latin typeface="Open Sans" panose="020B0606030504020204" pitchFamily="34" charset="0"/>
                <a:ea typeface="Open Sans" panose="020B0606030504020204" pitchFamily="34" charset="0"/>
                <a:cs typeface="Open Sans" panose="020B0606030504020204" pitchFamily="34" charset="0"/>
              </a:rPr>
              <a:t>An improved </a:t>
            </a:r>
            <a:r>
              <a:rPr lang="en-GB" sz="2400" b="1" dirty="0">
                <a:latin typeface="Open Sans" panose="020B0606030504020204" pitchFamily="34" charset="0"/>
                <a:ea typeface="Open Sans" panose="020B0606030504020204" pitchFamily="34" charset="0"/>
                <a:cs typeface="Open Sans" panose="020B0606030504020204" pitchFamily="34" charset="0"/>
              </a:rPr>
              <a:t>Classroom Presentation Tool </a:t>
            </a:r>
            <a:r>
              <a:rPr lang="en-GB" sz="2400" dirty="0">
                <a:latin typeface="Open Sans" panose="020B0606030504020204" pitchFamily="34" charset="0"/>
                <a:ea typeface="Open Sans" panose="020B0606030504020204" pitchFamily="34" charset="0"/>
                <a:cs typeface="Open Sans" panose="020B0606030504020204" pitchFamily="34" charset="0"/>
              </a:rPr>
              <a:t>now includes the Workbook pages, extra support, and extension activities</a:t>
            </a:r>
          </a:p>
          <a:p>
            <a:pPr>
              <a:buClr>
                <a:srgbClr val="FFE600"/>
              </a:buClr>
              <a:buFont typeface="Wingdings" charset="2"/>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buClr>
                <a:srgbClr val="FFE600"/>
              </a:buClr>
              <a:buFont typeface="Wingdings" charset="2"/>
              <a:buChar char="§"/>
            </a:pPr>
            <a:r>
              <a:rPr lang="en-GB" sz="2400" dirty="0">
                <a:latin typeface="Open Sans" panose="020B0606030504020204" pitchFamily="34" charset="0"/>
                <a:ea typeface="Open Sans" panose="020B0606030504020204" pitchFamily="34" charset="0"/>
                <a:cs typeface="Open Sans" panose="020B0606030504020204" pitchFamily="34" charset="0"/>
              </a:rPr>
              <a:t>A new </a:t>
            </a:r>
            <a:r>
              <a:rPr lang="en-GB" sz="2400" b="1" dirty="0">
                <a:latin typeface="Open Sans" panose="020B0606030504020204" pitchFamily="34" charset="0"/>
                <a:ea typeface="Open Sans" panose="020B0606030504020204" pitchFamily="34" charset="0"/>
                <a:cs typeface="Open Sans" panose="020B0606030504020204" pitchFamily="34" charset="0"/>
              </a:rPr>
              <a:t>Student App </a:t>
            </a:r>
            <a:r>
              <a:rPr lang="en-GB" sz="2400" dirty="0">
                <a:latin typeface="Open Sans" panose="020B0606030504020204" pitchFamily="34" charset="0"/>
                <a:ea typeface="Open Sans" panose="020B0606030504020204" pitchFamily="34" charset="0"/>
                <a:cs typeface="Open Sans" panose="020B0606030504020204" pitchFamily="34" charset="0"/>
              </a:rPr>
              <a:t>with each Student’s Book includes video, audio for the Student’s Book and Workbook, grammar practice, interactive reading practice, expanded wordlists, and games</a:t>
            </a:r>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1289528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16C766-79EB-4E5B-BE0A-BD99842ED88C}"/>
              </a:ext>
            </a:extLst>
          </p:cNvPr>
          <p:cNvSpPr>
            <a:spLocks noGrp="1"/>
          </p:cNvSpPr>
          <p:nvPr>
            <p:ph idx="1"/>
          </p:nvPr>
        </p:nvSpPr>
        <p:spPr>
          <a:xfrm>
            <a:off x="478472" y="1990868"/>
            <a:ext cx="8652510" cy="4351338"/>
          </a:xfrm>
        </p:spPr>
        <p:txBody>
          <a:bodyPr/>
          <a:lstStyle/>
          <a:p>
            <a:pPr lvl="0">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Connect to and personalize fascinating, relevant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global topics from National Geographic </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lvl="0">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Develop and share well-informed opinions</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lvl="0">
              <a:buClr>
                <a:srgbClr val="FFE600"/>
              </a:buClr>
              <a:buFont typeface="Wingdings" charset="2"/>
              <a:buChar char="§"/>
            </a:pPr>
            <a:r>
              <a:rPr lang="en-US" dirty="0">
                <a:latin typeface="Open Sans" panose="020B0606030504020204" pitchFamily="34" charset="0"/>
                <a:ea typeface="Open Sans" panose="020B0606030504020204" pitchFamily="34" charset="0"/>
                <a:cs typeface="Open Sans" panose="020B0606030504020204" pitchFamily="34" charset="0"/>
              </a:rPr>
              <a:t>Have a memorable learning experience</a:t>
            </a:r>
          </a:p>
          <a:p>
            <a:endParaRPr lang="en-US" dirty="0"/>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EABD393-D066-49A7-9D3D-186D4F3EA9E7}"/>
              </a:ext>
            </a:extLst>
          </p:cNvPr>
          <p:cNvSpPr txBox="1">
            <a:spLocks/>
          </p:cNvSpPr>
          <p:nvPr/>
        </p:nvSpPr>
        <p:spPr>
          <a:xfrm>
            <a:off x="523442" y="401521"/>
            <a:ext cx="8193838" cy="10920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Open Sans" panose="020B0606030504020204" pitchFamily="34" charset="0"/>
                <a:ea typeface="Open Sans" panose="020B0606030504020204" pitchFamily="34" charset="0"/>
                <a:cs typeface="Open Sans" panose="020B0606030504020204" pitchFamily="34" charset="0"/>
              </a:rPr>
              <a:t>With </a:t>
            </a:r>
            <a:r>
              <a:rPr lang="en-US" sz="3100" i="1" dirty="0">
                <a:latin typeface="Open Sans" panose="020B0606030504020204" pitchFamily="34" charset="0"/>
                <a:ea typeface="Open Sans" panose="020B0606030504020204" pitchFamily="34" charset="0"/>
                <a:cs typeface="Open Sans" panose="020B0606030504020204" pitchFamily="34" charset="0"/>
              </a:rPr>
              <a:t>Life </a:t>
            </a:r>
            <a:r>
              <a:rPr lang="en-US" sz="3100" dirty="0">
                <a:latin typeface="Open Sans" panose="020B0606030504020204" pitchFamily="34" charset="0"/>
                <a:ea typeface="Open Sans" panose="020B0606030504020204" pitchFamily="34" charset="0"/>
                <a:cs typeface="Open Sans" panose="020B0606030504020204" pitchFamily="34" charset="0"/>
              </a:rPr>
              <a:t>in your classroom, your learners will</a:t>
            </a:r>
            <a:r>
              <a:rPr lang="mr-IN" sz="3100" dirty="0">
                <a:latin typeface="Open Sans" panose="020B0606030504020204" pitchFamily="34" charset="0"/>
                <a:ea typeface="Open Sans" panose="020B0606030504020204" pitchFamily="34" charset="0"/>
                <a:cs typeface="Helvetica Neue LT Std 67 Medium Condensed" charset="0"/>
              </a:rPr>
              <a:t>…</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3690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B159D-CF0A-405E-B415-687FC82B9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2" descr="A picture containing text, clipart&#10;&#10;Description automatically generated">
            <a:extLst>
              <a:ext uri="{FF2B5EF4-FFF2-40B4-BE49-F238E27FC236}">
                <a16:creationId xmlns:a16="http://schemas.microsoft.com/office/drawing/2014/main" id="{1689ACCA-DCA8-4E42-AAF7-8335005A3EBF}"/>
              </a:ext>
            </a:extLst>
          </p:cNvPr>
          <p:cNvPicPr>
            <a:picLocks noChangeAspect="1"/>
          </p:cNvPicPr>
          <p:nvPr/>
        </p:nvPicPr>
        <p:blipFill>
          <a:blip r:embed="rId3"/>
          <a:stretch>
            <a:fillRect/>
          </a:stretch>
        </p:blipFill>
        <p:spPr>
          <a:xfrm>
            <a:off x="6774431" y="302554"/>
            <a:ext cx="1978684" cy="803875"/>
          </a:xfrm>
          <a:prstGeom prst="rect">
            <a:avLst/>
          </a:prstGeom>
        </p:spPr>
      </p:pic>
    </p:spTree>
    <p:extLst>
      <p:ext uri="{BB962C8B-B14F-4D97-AF65-F5344CB8AC3E}">
        <p14:creationId xmlns:p14="http://schemas.microsoft.com/office/powerpoint/2010/main" val="124234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0CCF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BB5739-75F0-4222-A542-4F653E388801}"/>
              </a:ext>
            </a:extLst>
          </p:cNvPr>
          <p:cNvSpPr>
            <a:spLocks noGrp="1"/>
          </p:cNvSpPr>
          <p:nvPr>
            <p:ph type="title"/>
          </p:nvPr>
        </p:nvSpPr>
        <p:spPr>
          <a:xfrm>
            <a:off x="478472" y="760156"/>
            <a:ext cx="9022080" cy="1058000"/>
          </a:xfrm>
        </p:spPr>
        <p:txBody>
          <a:bodyPr>
            <a:normAutofit fontScale="90000"/>
          </a:bodyPr>
          <a:lstStyle/>
          <a:p>
            <a:r>
              <a:rPr lang="mr-IN" sz="3100" dirty="0">
                <a:latin typeface="Open Sans" panose="020B0606030504020204" pitchFamily="34" charset="0"/>
                <a:ea typeface="Open Sans" panose="020B0606030504020204" pitchFamily="34" charset="0"/>
                <a:cs typeface="Helvetica Neue LT Std 67 Medium Condensed" charset="0"/>
              </a:rPr>
              <a:t>…</a:t>
            </a:r>
            <a:r>
              <a:rPr lang="en-US" sz="3100" dirty="0">
                <a:latin typeface="Open Sans" panose="020B0606030504020204" pitchFamily="34" charset="0"/>
                <a:ea typeface="Open Sans" panose="020B0606030504020204" pitchFamily="34" charset="0"/>
                <a:cs typeface="Open Sans" panose="020B0606030504020204" pitchFamily="34" charset="0"/>
              </a:rPr>
              <a:t>connect to and personalize fascinating, </a:t>
            </a:r>
            <a:br>
              <a:rPr lang="en-US" sz="3100" dirty="0">
                <a:latin typeface="Open Sans" panose="020B0606030504020204" pitchFamily="34" charset="0"/>
                <a:ea typeface="Open Sans" panose="020B0606030504020204" pitchFamily="34" charset="0"/>
                <a:cs typeface="Open Sans" panose="020B0606030504020204" pitchFamily="34" charset="0"/>
              </a:rPr>
            </a:br>
            <a:r>
              <a:rPr lang="en-US" sz="3100" dirty="0">
                <a:latin typeface="Open Sans" panose="020B0606030504020204" pitchFamily="34" charset="0"/>
                <a:ea typeface="Open Sans" panose="020B0606030504020204" pitchFamily="34" charset="0"/>
                <a:cs typeface="Open Sans" panose="020B0606030504020204" pitchFamily="34" charset="0"/>
              </a:rPr>
              <a:t>    relevant global topics from National Geographic </a:t>
            </a:r>
            <a:br>
              <a:rPr lang="en-US" sz="3100" b="1" dirty="0">
                <a:latin typeface="Open Sans" panose="020B0606030504020204" pitchFamily="34" charset="0"/>
                <a:ea typeface="Open Sans" panose="020B0606030504020204" pitchFamily="34" charset="0"/>
                <a:cs typeface="Open Sans" panose="020B0606030504020204" pitchFamily="34" charset="0"/>
              </a:rPr>
            </a:b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BA38B9E7-DA19-4598-9C9D-AC0515E9AA34}"/>
              </a:ext>
            </a:extLst>
          </p:cNvPr>
          <p:cNvPicPr>
            <a:picLocks noChangeAspect="1"/>
          </p:cNvPicPr>
          <p:nvPr/>
        </p:nvPicPr>
        <p:blipFill rotWithShape="1">
          <a:blip r:embed="rId2"/>
          <a:srcRect t="7703"/>
          <a:stretch/>
        </p:blipFill>
        <p:spPr>
          <a:xfrm>
            <a:off x="579120" y="1289156"/>
            <a:ext cx="4057143" cy="5353267"/>
          </a:xfrm>
          <a:prstGeom prst="rect">
            <a:avLst/>
          </a:prstGeom>
        </p:spPr>
      </p:pic>
      <p:pic>
        <p:nvPicPr>
          <p:cNvPr id="8" name="Picture 7">
            <a:extLst>
              <a:ext uri="{FF2B5EF4-FFF2-40B4-BE49-F238E27FC236}">
                <a16:creationId xmlns:a16="http://schemas.microsoft.com/office/drawing/2014/main" id="{086E03C8-3537-43C5-9369-FC88671AB936}"/>
              </a:ext>
            </a:extLst>
          </p:cNvPr>
          <p:cNvPicPr>
            <a:picLocks noChangeAspect="1"/>
          </p:cNvPicPr>
          <p:nvPr/>
        </p:nvPicPr>
        <p:blipFill rotWithShape="1">
          <a:blip r:embed="rId3"/>
          <a:srcRect t="7892"/>
          <a:stretch/>
        </p:blipFill>
        <p:spPr>
          <a:xfrm>
            <a:off x="4636263" y="1289156"/>
            <a:ext cx="4076190" cy="5333516"/>
          </a:xfrm>
          <a:prstGeom prst="rect">
            <a:avLst/>
          </a:prstGeom>
        </p:spPr>
      </p:pic>
      <p:sp>
        <p:nvSpPr>
          <p:cNvPr id="5" name="Rectangle 4"/>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6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52B26-B956-4DEA-B364-70B31F01C9A1}"/>
              </a:ext>
            </a:extLst>
          </p:cNvPr>
          <p:cNvSpPr>
            <a:spLocks noGrp="1"/>
          </p:cNvSpPr>
          <p:nvPr>
            <p:ph idx="1"/>
          </p:nvPr>
        </p:nvSpPr>
        <p:spPr>
          <a:xfrm>
            <a:off x="616596" y="528402"/>
            <a:ext cx="9022080" cy="457200"/>
          </a:xfrm>
        </p:spPr>
        <p:txBody>
          <a:bodyPr>
            <a:normAutofit lnSpcReduction="10000"/>
          </a:bodyPr>
          <a:lstStyle/>
          <a:p>
            <a:pPr marL="0" lvl="0" indent="0">
              <a:buNone/>
            </a:pPr>
            <a:r>
              <a:rPr lang="en-US" dirty="0">
                <a:latin typeface="Open Sans" panose="020B0606030504020204" pitchFamily="34" charset="0"/>
                <a:ea typeface="Open Sans" panose="020B0606030504020204" pitchFamily="34" charset="0"/>
                <a:cs typeface="Open Sans" panose="020B0606030504020204" pitchFamily="34" charset="0"/>
              </a:rPr>
              <a:t>…develop and share well-informed opinions</a:t>
            </a:r>
          </a:p>
          <a:p>
            <a:pPr marL="0" indent="0">
              <a:buNone/>
            </a:pPr>
            <a:endParaRPr lang="en-US" dirty="0"/>
          </a:p>
        </p:txBody>
      </p:sp>
      <p:pic>
        <p:nvPicPr>
          <p:cNvPr id="5" name="Picture 4">
            <a:extLst>
              <a:ext uri="{FF2B5EF4-FFF2-40B4-BE49-F238E27FC236}">
                <a16:creationId xmlns:a16="http://schemas.microsoft.com/office/drawing/2014/main" id="{A275A99A-6FB4-44F2-AE15-1DE4B9305C13}"/>
              </a:ext>
            </a:extLst>
          </p:cNvPr>
          <p:cNvPicPr>
            <a:picLocks noChangeAspect="1"/>
          </p:cNvPicPr>
          <p:nvPr/>
        </p:nvPicPr>
        <p:blipFill>
          <a:blip r:embed="rId2"/>
          <a:stretch>
            <a:fillRect/>
          </a:stretch>
        </p:blipFill>
        <p:spPr>
          <a:xfrm>
            <a:off x="432712" y="1954737"/>
            <a:ext cx="3662607" cy="2735166"/>
          </a:xfrm>
          <a:prstGeom prst="rect">
            <a:avLst/>
          </a:prstGeom>
        </p:spPr>
      </p:pic>
      <p:pic>
        <p:nvPicPr>
          <p:cNvPr id="6" name="Picture 5">
            <a:extLst>
              <a:ext uri="{FF2B5EF4-FFF2-40B4-BE49-F238E27FC236}">
                <a16:creationId xmlns:a16="http://schemas.microsoft.com/office/drawing/2014/main" id="{2DC57EA7-F9CD-4F2E-8534-E405492037EF}"/>
              </a:ext>
            </a:extLst>
          </p:cNvPr>
          <p:cNvPicPr>
            <a:picLocks noChangeAspect="1"/>
          </p:cNvPicPr>
          <p:nvPr/>
        </p:nvPicPr>
        <p:blipFill>
          <a:blip r:embed="rId3"/>
          <a:stretch>
            <a:fillRect/>
          </a:stretch>
        </p:blipFill>
        <p:spPr>
          <a:xfrm>
            <a:off x="4454605" y="2011680"/>
            <a:ext cx="4526669" cy="2678223"/>
          </a:xfrm>
          <a:prstGeom prst="rect">
            <a:avLst/>
          </a:prstGeom>
        </p:spPr>
      </p:pic>
      <p:sp>
        <p:nvSpPr>
          <p:cNvPr id="8" name="Rectangle 7"/>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1518ED-9BDE-4A81-82F9-B2BC688DE01F}"/>
              </a:ext>
            </a:extLst>
          </p:cNvPr>
          <p:cNvPicPr>
            <a:picLocks noChangeAspect="1"/>
          </p:cNvPicPr>
          <p:nvPr/>
        </p:nvPicPr>
        <p:blipFill>
          <a:blip r:embed="rId4"/>
          <a:stretch>
            <a:fillRect/>
          </a:stretch>
        </p:blipFill>
        <p:spPr>
          <a:xfrm>
            <a:off x="358802" y="1296398"/>
            <a:ext cx="4095803" cy="4988478"/>
          </a:xfrm>
          <a:prstGeom prst="rect">
            <a:avLst/>
          </a:prstGeom>
        </p:spPr>
      </p:pic>
    </p:spTree>
    <p:extLst>
      <p:ext uri="{BB962C8B-B14F-4D97-AF65-F5344CB8AC3E}">
        <p14:creationId xmlns:p14="http://schemas.microsoft.com/office/powerpoint/2010/main" val="12162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D9DD92-7403-4068-A4DA-6DD9684008E9}"/>
              </a:ext>
            </a:extLst>
          </p:cNvPr>
          <p:cNvPicPr>
            <a:picLocks noChangeAspect="1"/>
          </p:cNvPicPr>
          <p:nvPr/>
        </p:nvPicPr>
        <p:blipFill>
          <a:blip r:embed="rId2"/>
          <a:stretch>
            <a:fillRect/>
          </a:stretch>
        </p:blipFill>
        <p:spPr>
          <a:xfrm>
            <a:off x="688022" y="1285324"/>
            <a:ext cx="3742181" cy="5312326"/>
          </a:xfrm>
          <a:prstGeom prst="rect">
            <a:avLst/>
          </a:prstGeom>
        </p:spPr>
      </p:pic>
      <p:pic>
        <p:nvPicPr>
          <p:cNvPr id="12" name="Picture 11">
            <a:extLst>
              <a:ext uri="{FF2B5EF4-FFF2-40B4-BE49-F238E27FC236}">
                <a16:creationId xmlns:a16="http://schemas.microsoft.com/office/drawing/2014/main" id="{E160A124-36E7-4032-AC6B-D5676CDF538D}"/>
              </a:ext>
            </a:extLst>
          </p:cNvPr>
          <p:cNvPicPr>
            <a:picLocks noChangeAspect="1"/>
          </p:cNvPicPr>
          <p:nvPr/>
        </p:nvPicPr>
        <p:blipFill>
          <a:blip r:embed="rId3"/>
          <a:stretch>
            <a:fillRect/>
          </a:stretch>
        </p:blipFill>
        <p:spPr>
          <a:xfrm>
            <a:off x="4739322" y="1285325"/>
            <a:ext cx="3672397" cy="5312326"/>
          </a:xfrm>
          <a:prstGeom prst="rect">
            <a:avLst/>
          </a:prstGeom>
        </p:spPr>
      </p:pic>
      <p:sp>
        <p:nvSpPr>
          <p:cNvPr id="5" name="Content Placeholder 2">
            <a:extLst>
              <a:ext uri="{FF2B5EF4-FFF2-40B4-BE49-F238E27FC236}">
                <a16:creationId xmlns:a16="http://schemas.microsoft.com/office/drawing/2014/main" id="{BFC52B26-B956-4DEA-B364-70B31F01C9A1}"/>
              </a:ext>
            </a:extLst>
          </p:cNvPr>
          <p:cNvSpPr txBox="1">
            <a:spLocks/>
          </p:cNvSpPr>
          <p:nvPr/>
        </p:nvSpPr>
        <p:spPr>
          <a:xfrm>
            <a:off x="616596" y="528402"/>
            <a:ext cx="9022080" cy="45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latin typeface="Open Sans" panose="020B0606030504020204" pitchFamily="34" charset="0"/>
                <a:ea typeface="Open Sans" panose="020B0606030504020204" pitchFamily="34" charset="0"/>
                <a:cs typeface="Open Sans" panose="020B0606030504020204" pitchFamily="34" charset="0"/>
              </a:rPr>
              <a:t>…have a memorable learning experience</a:t>
            </a:r>
          </a:p>
          <a:p>
            <a:pPr marL="0" indent="0">
              <a:buFont typeface="Arial" panose="020B0604020202020204" pitchFamily="34" charset="0"/>
              <a:buNone/>
            </a:pPr>
            <a:endParaRPr lang="en-US" dirty="0"/>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76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E5E0-468D-4238-B144-12C5CB9BFCDC}"/>
              </a:ext>
            </a:extLst>
          </p:cNvPr>
          <p:cNvSpPr>
            <a:spLocks noGrp="1"/>
          </p:cNvSpPr>
          <p:nvPr>
            <p:ph type="title"/>
          </p:nvPr>
        </p:nvSpPr>
        <p:spPr>
          <a:xfrm>
            <a:off x="478472" y="329783"/>
            <a:ext cx="8991600" cy="1325563"/>
          </a:xfrm>
        </p:spPr>
        <p:txBody>
          <a:bodyPr>
            <a:normAutofit/>
          </a:bodyPr>
          <a:lstStyle/>
          <a:p>
            <a:r>
              <a:rPr lang="en-GB" sz="3600" dirty="0">
                <a:latin typeface="Helvetica Neue LT Std 67 Medium Condensed" charset="0"/>
                <a:ea typeface="Helvetica Neue LT Std 67 Medium Condensed" charset="0"/>
                <a:cs typeface="Helvetica Neue LT Std 67 Medium Condensed" charset="0"/>
              </a:rPr>
              <a:t>Here’s how…</a:t>
            </a:r>
            <a:br>
              <a:rPr lang="en-US" sz="3600" dirty="0">
                <a:latin typeface="Helvetica Neue LT Std 67 Medium Condensed" charset="0"/>
                <a:ea typeface="Helvetica Neue LT Std 67 Medium Condensed" charset="0"/>
                <a:cs typeface="Helvetica Neue LT Std 67 Medium Condensed" charset="0"/>
              </a:rPr>
            </a:br>
            <a:endParaRPr lang="en-US" sz="3600" dirty="0">
              <a:latin typeface="Helvetica Neue LT Std 67 Medium Condensed" charset="0"/>
              <a:ea typeface="Helvetica Neue LT Std 67 Medium Condensed" charset="0"/>
              <a:cs typeface="Helvetica Neue LT Std 67 Medium Condensed" charset="0"/>
            </a:endParaRPr>
          </a:p>
        </p:txBody>
      </p:sp>
      <p:sp>
        <p:nvSpPr>
          <p:cNvPr id="3" name="Content Placeholder 2">
            <a:extLst>
              <a:ext uri="{FF2B5EF4-FFF2-40B4-BE49-F238E27FC236}">
                <a16:creationId xmlns:a16="http://schemas.microsoft.com/office/drawing/2014/main" id="{50333516-9998-4B4E-B484-11AE3F755767}"/>
              </a:ext>
            </a:extLst>
          </p:cNvPr>
          <p:cNvSpPr>
            <a:spLocks noGrp="1"/>
          </p:cNvSpPr>
          <p:nvPr>
            <p:ph idx="1"/>
          </p:nvPr>
        </p:nvSpPr>
        <p:spPr>
          <a:xfrm>
            <a:off x="340783" y="1327785"/>
            <a:ext cx="8583084" cy="4977766"/>
          </a:xfrm>
        </p:spPr>
        <p:txBody>
          <a:bodyPr>
            <a:normAutofit fontScale="77500" lnSpcReduction="20000"/>
          </a:bodyPr>
          <a:lstStyle/>
          <a:p>
            <a:pPr lvl="0"/>
            <a:r>
              <a:rPr lang="en-GB" dirty="0">
                <a:latin typeface="Open Sans" panose="020B0606030504020204" pitchFamily="34" charset="0"/>
                <a:ea typeface="Open Sans" panose="020B0606030504020204" pitchFamily="34" charset="0"/>
                <a:cs typeface="Open Sans" panose="020B0606030504020204" pitchFamily="34" charset="0"/>
              </a:rPr>
              <a:t>Updated and relevant </a:t>
            </a:r>
            <a:r>
              <a:rPr lang="en-GB" b="1" dirty="0">
                <a:latin typeface="Open Sans" panose="020B0606030504020204" pitchFamily="34" charset="0"/>
                <a:ea typeface="Open Sans" panose="020B0606030504020204" pitchFamily="34" charset="0"/>
                <a:cs typeface="Open Sans" panose="020B0606030504020204" pitchFamily="34" charset="0"/>
              </a:rPr>
              <a:t>National Geographic </a:t>
            </a:r>
            <a:r>
              <a:rPr lang="en-GB" dirty="0">
                <a:latin typeface="Open Sans" panose="020B0606030504020204" pitchFamily="34" charset="0"/>
                <a:ea typeface="Open Sans" panose="020B0606030504020204" pitchFamily="34" charset="0"/>
                <a:cs typeface="Open Sans" panose="020B0606030504020204" pitchFamily="34" charset="0"/>
              </a:rPr>
              <a:t>content, photography, and video engages learners by connecting them to people and places from around the world</a:t>
            </a:r>
          </a:p>
          <a:p>
            <a:pPr lvl="0"/>
            <a:endParaRPr lang="en-US" dirty="0">
              <a:latin typeface="Open Sans" panose="020B0606030504020204" pitchFamily="34" charset="0"/>
              <a:ea typeface="Open Sans" panose="020B0606030504020204" pitchFamily="34" charset="0"/>
              <a:cs typeface="Open Sans" panose="020B0606030504020204" pitchFamily="34" charset="0"/>
            </a:endParaRPr>
          </a:p>
          <a:p>
            <a:pPr lvl="0"/>
            <a:r>
              <a:rPr lang="en-GB" dirty="0">
                <a:latin typeface="Open Sans" panose="020B0606030504020204" pitchFamily="34" charset="0"/>
                <a:ea typeface="Open Sans" panose="020B0606030504020204" pitchFamily="34" charset="0"/>
                <a:cs typeface="Open Sans" panose="020B0606030504020204" pitchFamily="34" charset="0"/>
              </a:rPr>
              <a:t>New </a:t>
            </a:r>
            <a:r>
              <a:rPr lang="en-GB" b="1" dirty="0">
                <a:latin typeface="Open Sans" panose="020B0606030504020204" pitchFamily="34" charset="0"/>
                <a:ea typeface="Open Sans" panose="020B0606030504020204" pitchFamily="34" charset="0"/>
                <a:cs typeface="Open Sans" panose="020B0606030504020204" pitchFamily="34" charset="0"/>
              </a:rPr>
              <a:t>‘My Life’ </a:t>
            </a:r>
            <a:r>
              <a:rPr lang="en-GB" dirty="0">
                <a:latin typeface="Open Sans" panose="020B0606030504020204" pitchFamily="34" charset="0"/>
                <a:ea typeface="Open Sans" panose="020B0606030504020204" pitchFamily="34" charset="0"/>
                <a:cs typeface="Open Sans" panose="020B0606030504020204" pitchFamily="34" charset="0"/>
              </a:rPr>
              <a:t>sections help learners </a:t>
            </a:r>
            <a:r>
              <a:rPr lang="en-US" dirty="0">
                <a:latin typeface="Open Sans" panose="020B0606030504020204" pitchFamily="34" charset="0"/>
                <a:ea typeface="Open Sans" panose="020B0606030504020204" pitchFamily="34" charset="0"/>
                <a:cs typeface="Open Sans" panose="020B0606030504020204" pitchFamily="34" charset="0"/>
              </a:rPr>
              <a:t>explore the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connections between the content and their own lives</a:t>
            </a:r>
          </a:p>
          <a:p>
            <a:pPr lvl="0"/>
            <a:endParaRPr lang="en-US" dirty="0">
              <a:latin typeface="Open Sans" panose="020B0606030504020204" pitchFamily="34" charset="0"/>
              <a:ea typeface="Open Sans" panose="020B0606030504020204" pitchFamily="34" charset="0"/>
              <a:cs typeface="Open Sans" panose="020B0606030504020204" pitchFamily="34" charset="0"/>
            </a:endParaRPr>
          </a:p>
          <a:p>
            <a:pPr lvl="0"/>
            <a:r>
              <a:rPr lang="en-US" dirty="0">
                <a:latin typeface="Open Sans" panose="020B0606030504020204" pitchFamily="34" charset="0"/>
                <a:ea typeface="Open Sans" panose="020B0606030504020204" pitchFamily="34" charset="0"/>
                <a:cs typeface="Open Sans" panose="020B0606030504020204" pitchFamily="34" charset="0"/>
              </a:rPr>
              <a:t>An extended </a:t>
            </a:r>
            <a:r>
              <a:rPr lang="en-US" b="1" dirty="0">
                <a:latin typeface="Open Sans" panose="020B0606030504020204" pitchFamily="34" charset="0"/>
                <a:ea typeface="Open Sans" panose="020B0606030504020204" pitchFamily="34" charset="0"/>
                <a:cs typeface="Open Sans" panose="020B0606030504020204" pitchFamily="34" charset="0"/>
              </a:rPr>
              <a:t>critical thinking </a:t>
            </a:r>
            <a:r>
              <a:rPr lang="en-US" dirty="0">
                <a:latin typeface="Open Sans" panose="020B0606030504020204" pitchFamily="34" charset="0"/>
                <a:ea typeface="Open Sans" panose="020B0606030504020204" pitchFamily="34" charset="0"/>
                <a:cs typeface="Open Sans" panose="020B0606030504020204" pitchFamily="34" charset="0"/>
              </a:rPr>
              <a:t>syllabus </a:t>
            </a:r>
            <a:r>
              <a:rPr lang="en-GB" dirty="0">
                <a:latin typeface="Open Sans" panose="020B0606030504020204" pitchFamily="34" charset="0"/>
                <a:ea typeface="Open Sans" panose="020B0606030504020204" pitchFamily="34" charset="0"/>
                <a:cs typeface="Open Sans" panose="020B0606030504020204" pitchFamily="34" charset="0"/>
              </a:rPr>
              <a:t>encourages learners to develop and share well-informed opinions</a:t>
            </a:r>
          </a:p>
          <a:p>
            <a:pPr lvl="0"/>
            <a:endParaRPr lang="en-GB" dirty="0">
              <a:latin typeface="Open Sans" panose="020B0606030504020204" pitchFamily="34" charset="0"/>
              <a:ea typeface="Open Sans" panose="020B0606030504020204" pitchFamily="34" charset="0"/>
              <a:cs typeface="Open Sans" panose="020B0606030504020204" pitchFamily="34" charset="0"/>
            </a:endParaRPr>
          </a:p>
          <a:p>
            <a:pPr lvl="0"/>
            <a:r>
              <a:rPr lang="en-GB" dirty="0">
                <a:latin typeface="Open Sans" panose="020B0606030504020204" pitchFamily="34" charset="0"/>
                <a:ea typeface="Open Sans" panose="020B0606030504020204" pitchFamily="34" charset="0"/>
                <a:cs typeface="Open Sans" panose="020B0606030504020204" pitchFamily="34" charset="0"/>
              </a:rPr>
              <a:t>Learning is made more </a:t>
            </a:r>
            <a:r>
              <a:rPr lang="en-GB" b="1" dirty="0">
                <a:latin typeface="Open Sans" panose="020B0606030504020204" pitchFamily="34" charset="0"/>
                <a:ea typeface="Open Sans" panose="020B0606030504020204" pitchFamily="34" charset="0"/>
                <a:cs typeface="Open Sans" panose="020B0606030504020204" pitchFamily="34" charset="0"/>
              </a:rPr>
              <a:t>memorable</a:t>
            </a:r>
            <a:r>
              <a:rPr lang="en-GB" dirty="0">
                <a:latin typeface="Open Sans" panose="020B0606030504020204" pitchFamily="34" charset="0"/>
                <a:ea typeface="Open Sans" panose="020B0606030504020204" pitchFamily="34" charset="0"/>
                <a:cs typeface="Open Sans" panose="020B0606030504020204" pitchFamily="34" charset="0"/>
              </a:rPr>
              <a:t> through the power of images, real stories and new ‘Memory Booster’ activities that improve students’ ability to retain new language</a:t>
            </a:r>
          </a:p>
          <a:p>
            <a:pPr lvl="0"/>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Exciting new </a:t>
            </a:r>
            <a:r>
              <a:rPr lang="en-GB" b="1" dirty="0">
                <a:latin typeface="Open Sans" panose="020B0606030504020204" pitchFamily="34" charset="0"/>
                <a:ea typeface="Open Sans" panose="020B0606030504020204" pitchFamily="34" charset="0"/>
                <a:cs typeface="Open Sans" panose="020B0606030504020204" pitchFamily="34" charset="0"/>
              </a:rPr>
              <a:t>technology</a:t>
            </a:r>
            <a:r>
              <a:rPr lang="en-US" dirty="0">
                <a:latin typeface="Open Sans" panose="020B0606030504020204" pitchFamily="34" charset="0"/>
                <a:ea typeface="Open Sans" panose="020B0606030504020204" pitchFamily="34" charset="0"/>
                <a:cs typeface="Open Sans" panose="020B0606030504020204" pitchFamily="34" charset="0"/>
              </a:rPr>
              <a:t> makes learning lively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and easily accessible</a:t>
            </a:r>
          </a:p>
          <a:p>
            <a:pPr lvl="0"/>
            <a:endParaRPr lang="en-GB" dirty="0"/>
          </a:p>
        </p:txBody>
      </p:sp>
      <p:sp>
        <p:nvSpPr>
          <p:cNvPr id="5" name="Rectangle 4"/>
          <p:cNvSpPr/>
          <p:nvPr/>
        </p:nvSpPr>
        <p:spPr>
          <a:xfrm>
            <a:off x="0" y="6595672"/>
            <a:ext cx="9144000" cy="27731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828" y="359763"/>
            <a:ext cx="489300" cy="70453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73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EDC16-4059-49E3-BC67-14F494FCD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0"/>
            <a:ext cx="10437962" cy="6858000"/>
          </a:xfrm>
          <a:prstGeom prst="rect">
            <a:avLst/>
          </a:prstGeom>
        </p:spPr>
      </p:pic>
      <p:sp>
        <p:nvSpPr>
          <p:cNvPr id="5" name="Content Placeholder 2">
            <a:extLst>
              <a:ext uri="{FF2B5EF4-FFF2-40B4-BE49-F238E27FC236}">
                <a16:creationId xmlns:a16="http://schemas.microsoft.com/office/drawing/2014/main" id="{49D25B2D-D4D1-44F8-8BA4-E1347EBB1422}"/>
              </a:ext>
            </a:extLst>
          </p:cNvPr>
          <p:cNvSpPr>
            <a:spLocks noGrp="1"/>
          </p:cNvSpPr>
          <p:nvPr>
            <p:ph idx="1"/>
          </p:nvPr>
        </p:nvSpPr>
        <p:spPr>
          <a:xfrm>
            <a:off x="4712012" y="2564654"/>
            <a:ext cx="5227070" cy="1911929"/>
          </a:xfrm>
        </p:spPr>
        <p:txBody>
          <a:bodyPr>
            <a:noAutofit/>
          </a:bodyPr>
          <a:lstStyle/>
          <a:p>
            <a:pPr marL="0" indent="0">
              <a:buNone/>
            </a:pPr>
            <a:r>
              <a:rPr lang="en-US" sz="4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Life</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helps learners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the world.  </a:t>
            </a:r>
          </a:p>
        </p:txBody>
      </p:sp>
    </p:spTree>
    <p:extLst>
      <p:ext uri="{BB962C8B-B14F-4D97-AF65-F5344CB8AC3E}">
        <p14:creationId xmlns:p14="http://schemas.microsoft.com/office/powerpoint/2010/main" val="1572096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1C61473EDAD744BA0AF616675039BC" ma:contentTypeVersion="79" ma:contentTypeDescription="Create a new document." ma:contentTypeScope="" ma:versionID="480c7adf7af93e6efa8ca8d05fdf135c">
  <xsd:schema xmlns:xsd="http://www.w3.org/2001/XMLSchema" xmlns:xs="http://www.w3.org/2001/XMLSchema" xmlns:p="http://schemas.microsoft.com/office/2006/metadata/properties" xmlns:ns1="8CC1E233-6154-4CB8-A29A-010B2F9E1EC2" xmlns:ns2="8cc1e233-6154-4cb8-a29a-010b2f9e1ec2" xmlns:ns4="ca8f5f80-97ec-4892-a9e3-e6d870152f95" xmlns:ns5="c89f80dc-d176-41d5-b2ac-7c0c04068119" targetNamespace="http://schemas.microsoft.com/office/2006/metadata/properties" ma:root="true" ma:fieldsID="17ed974aa77f81a5ec00a0da1a9b1e5c" ns1:_="" ns2:_="" ns4:_="" ns5:_="">
    <xsd:import namespace="8CC1E233-6154-4CB8-A29A-010B2F9E1EC2"/>
    <xsd:import namespace="8cc1e233-6154-4cb8-a29a-010b2f9e1ec2"/>
    <xsd:import namespace="ca8f5f80-97ec-4892-a9e3-e6d870152f95"/>
    <xsd:import namespace="c89f80dc-d176-41d5-b2ac-7c0c04068119"/>
    <xsd:element name="properties">
      <xsd:complexType>
        <xsd:sequence>
          <xsd:element name="documentManagement">
            <xsd:complexType>
              <xsd:all>
                <xsd:element ref="ns1:Market"/>
                <xsd:element ref="ns1:Program_x002f_Series" minOccurs="0"/>
                <xsd:element ref="ns2:Language_x0020_Variant" minOccurs="0"/>
                <xsd:element ref="ns1:Subcategory"/>
                <xsd:element ref="ns1:Description0" minOccurs="0"/>
                <xsd:element ref="ns2:o7358b4e69514e1783e4b6ce18abc6fb" minOccurs="0"/>
                <xsd:element ref="ns4:SharedWithUsers" minOccurs="0"/>
                <xsd:element ref="ns4:SharedWithDetails" minOccurs="0"/>
                <xsd:element ref="ns4:LastSharedByUser" minOccurs="0"/>
                <xsd:element ref="ns4:LastSharedByTime" minOccurs="0"/>
                <xsd:element ref="ns2:MediaServiceMetadata" minOccurs="0"/>
                <xsd:element ref="ns2:MediaServiceFastMetadata" minOccurs="0"/>
                <xsd:element ref="ns5:TaxCatchAll"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Market" ma:index="0" ma:displayName="Market" ma:format="Dropdown" ma:indexed="true" ma:internalName="Market">
      <xsd:simpleType>
        <xsd:restriction base="dms:Choice">
          <xsd:enumeration value="Very Young Learners"/>
          <xsd:enumeration value="Young Learners"/>
          <xsd:enumeration value="Content-Based English"/>
          <xsd:enumeration value="Teens"/>
          <xsd:enumeration value="Adults"/>
          <xsd:enumeration value="US Adult Ed"/>
          <xsd:enumeration value="Academic"/>
          <xsd:enumeration value="Exam Preparation"/>
          <xsd:enumeration value="Graded Readers"/>
          <xsd:enumeration value="Teacher Development"/>
          <xsd:enumeration value="Business English"/>
          <xsd:enumeration value="English for Specific Purposes"/>
          <xsd:enumeration value="Dictionaries"/>
        </xsd:restriction>
      </xsd:simpleType>
    </xsd:element>
    <xsd:element name="Program_x002f_Series" ma:index="1" nillable="true" ma:displayName="Program/Series" ma:description="You can choose more than one Program/Series if applicable." ma:internalName="Program_x002f_Series" ma:requiredMultiChoice="true">
      <xsd:complexType>
        <xsd:complexContent>
          <xsd:extension base="dms:MultiChoice">
            <xsd:sequence>
              <xsd:element name="Value" maxOccurs="unbounded" minOccurs="0" nillable="true">
                <xsd:simpleType>
                  <xsd:restriction base="dms:Choice">
                    <xsd:enumeration value="21st Century Communication"/>
                    <xsd:enumeration value="21st Century Reading"/>
                    <xsd:enumeration value="50 Ways"/>
                    <xsd:enumeration value="Access Reading"/>
                    <xsd:enumeration value="Achieve IELTS"/>
                    <xsd:enumeration value="Achieve TOEFL"/>
                    <xsd:enumeration value="All Clear!"/>
                    <xsd:enumeration value="Best Practice"/>
                    <xsd:enumeration value="Bridge to IELTS"/>
                    <xsd:enumeration value="Business Skills"/>
                    <xsd:enumeration value="Cabin Crew English"/>
                    <xsd:enumeration value="Cambridge English for Schools Practice Tests"/>
                    <xsd:enumeration value="China Showcase Library"/>
                    <xsd:enumeration value="Classic Graphic Novel Collection"/>
                    <xsd:enumeration value="Close-Up"/>
                    <xsd:enumeration value="Close-Up, 2e"/>
                    <xsd:enumeration value="Complete Guide To IELTS"/>
                    <xsd:enumeration value="Destinations"/>
                    <xsd:enumeration value="Developing and Refining Composition Skills"/>
                    <xsd:enumeration value="Downtown"/>
                    <xsd:enumeration value="Easy English"/>
                    <xsd:enumeration value="ELTeach 3.0"/>
                    <xsd:enumeration value="Energy English"/>
                    <xsd:enumeration value="English for Business Life"/>
                    <xsd:enumeration value="English in Action, 2e"/>
                    <xsd:enumeration value="English in Action, 3e"/>
                    <xsd:enumeration value="Explorations"/>
                    <xsd:enumeration value="Explore Our World, 2e"/>
                    <xsd:enumeration value="Financial English"/>
                    <xsd:enumeration value="Footprint Reading Library (Intl)"/>
                    <xsd:enumeration value="Footprint Reading Library (US)"/>
                    <xsd:enumeration value="Footprint Reading Library Online (Intl)"/>
                    <xsd:enumeration value="Foundations Reading Library"/>
                    <xsd:enumeration value="Get Started"/>
                    <xsd:enumeration value="Go for It"/>
                    <xsd:enumeration value="Grammar Connection"/>
                    <xsd:enumeration value="Grammar Dimensions"/>
                    <xsd:enumeration value="Grammar Explorer"/>
                    <xsd:enumeration value="Grammar for Great Writing"/>
                    <xsd:enumeration value="Grammar in Context, 6e"/>
                    <xsd:enumeration value="Grammar in Context, 7e"/>
                    <xsd:enumeration value="Great Writing, 3e and 4e"/>
                    <xsd:enumeration value="Great Writing, 5e"/>
                    <xsd:enumeration value="Happy World/Great Wonders"/>
                    <xsd:enumeration value="Heinle Picture Dictionary"/>
                    <xsd:enumeration value="Heinle Picture Dictionary for Children"/>
                    <xsd:enumeration value="HELLO"/>
                    <xsd:enumeration value="Hide and Seek"/>
                    <xsd:enumeration value="Holiday Explorer"/>
                    <xsd:enumeration value="Hopscotch"/>
                    <xsd:enumeration value="IELTS Express"/>
                    <xsd:enumeration value="Imagine"/>
                    <xsd:enumeration value="Impact"/>
                    <xsd:enumeration value="Inspire"/>
                    <xsd:enumeration value="Keynote"/>
                    <xsd:enumeration value="Learn English with TED Talks"/>
                    <xsd:enumeration value="Life, 2e"/>
                    <xsd:enumeration value="Lift"/>
                    <xsd:enumeration value="Listen In"/>
                    <xsd:enumeration value="Listening &amp; Notetaking Skills"/>
                    <xsd:enumeration value="Listening Advantage"/>
                    <xsd:enumeration value="Look"/>
                    <xsd:enumeration value="Look and See"/>
                    <xsd:enumeration value="Michigan ECCE All Star Extra Practice Tests"/>
                    <xsd:enumeration value="More Grammar Practice"/>
                    <xsd:enumeration value="MyTimeEnglish"/>
                    <xsd:enumeration value="New Business Matters"/>
                    <xsd:enumeration value="New Close-up"/>
                    <xsd:enumeration value="NGL Assessment"/>
                    <xsd:enumeration value="NGL Online Placement"/>
                    <xsd:enumeration value="Now You're Talking"/>
                    <xsd:enumeration value="Our World, 2e"/>
                    <xsd:enumeration value="Our World Phonics with ABC, 2e"/>
                    <xsd:enumeration value="Our World Readers"/>
                    <xsd:enumeration value="Outcomes, 2e"/>
                    <xsd:enumeration value="Outlook"/>
                    <xsd:enumeration value="Page Turners Reading Library"/>
                    <xsd:enumeration value="Pass Cambridge BEC"/>
                    <xsd:enumeration value="Pathways L&amp;S, 1e"/>
                    <xsd:enumeration value="Pathways L&amp;S, 2e"/>
                    <xsd:enumeration value="Pathways R&amp;W, 1e"/>
                    <xsd:enumeration value="Pathways R&amp;W, 2e"/>
                    <xsd:enumeration value="Perspectives"/>
                    <xsd:enumeration value="Practical Grammar"/>
                    <xsd:enumeration value="Presenting in English"/>
                    <xsd:enumeration value="Professional English"/>
                    <xsd:enumeration value="Pronouncing American English"/>
                    <xsd:enumeration value="Reach Higher"/>
                    <xsd:enumeration value="Reach for the Stars"/>
                    <xsd:enumeration value="Reading &amp; Vocabulary Development"/>
                    <xsd:enumeration value="Reading and Vocabulary Focus"/>
                    <xsd:enumeration value="Reading Explorer, 2e"/>
                    <xsd:enumeration value="Reading Explorer, 3e"/>
                    <xsd:enumeration value="Reading for Today, New Edition"/>
                    <xsd:enumeration value="Real English Grammar"/>
                    <xsd:enumeration value="Reflect"/>
                    <xsd:enumeration value="Reflect Listening &amp; Speaking"/>
                    <xsd:enumeration value="Reflect Reading &amp; Writing"/>
                    <xsd:enumeration value="Snapshot Online Assessment"/>
                    <xsd:enumeration value="SPiN"/>
                    <xsd:enumeration value="Spotlight on CAE"/>
                    <xsd:enumeration value="Spotlight on FCE"/>
                    <xsd:enumeration value="Stand Out, 3e"/>
                    <xsd:enumeration value="Success with BEC, 2e"/>
                    <xsd:enumeration value="Success with BULATS"/>
                    <xsd:enumeration value="Success with ILEC"/>
                    <xsd:enumeration value="Teaching Basic and Advanced Vocabulary"/>
                    <xsd:enumeration value="Teaching English as a Second or Foreign Language"/>
                    <xsd:enumeration value="Time Zones, 2e"/>
                    <xsd:enumeration value="Time Zones, 3e"/>
                    <xsd:enumeration value="TOEFL iBT"/>
                    <xsd:enumeration value="Total Business"/>
                    <xsd:enumeration value="US Citizen, Yes"/>
                    <xsd:enumeration value="Vocabulary Matrix"/>
                    <xsd:enumeration value="Voices"/>
                    <xsd:enumeration value="Weaving It Together, 4e"/>
                    <xsd:enumeration value="Welcome to Our World, 2e"/>
                    <xsd:enumeration value="Well Said, 4e"/>
                    <xsd:enumeration value="Wonderful World, 2e"/>
                    <xsd:enumeration value="World Class"/>
                    <xsd:enumeration value="World English, 2e"/>
                    <xsd:enumeration value="World English, 3e"/>
                    <xsd:enumeration value="World Link, 3e"/>
                    <xsd:enumeration value="World Link, 4e"/>
                    <xsd:enumeration value="World of Grammar and Writing"/>
                    <xsd:enumeration value="World Pass/World Link, 1e"/>
                    <xsd:enumeration value="Writing Clearly"/>
                  </xsd:restriction>
                </xsd:simpleType>
              </xsd:element>
            </xsd:sequence>
          </xsd:extension>
        </xsd:complexContent>
      </xsd:complexType>
    </xsd:element>
    <xsd:element name="Subcategory" ma:index="3" ma:displayName="Subcategory" ma:format="Dropdown" ma:internalName="Subcategory">
      <xsd:simpleType>
        <xsd:restriction base="dms:Choice">
          <xsd:enumeration value="Abstracts"/>
          <xsd:enumeration value="Adoption Lists"/>
          <xsd:enumeration value="Author Info"/>
          <xsd:enumeration value="Competitor Info"/>
          <xsd:enumeration value="Correlations"/>
          <xsd:enumeration value="Covers"/>
          <xsd:enumeration value="Information-General"/>
          <xsd:enumeration value="Information-Tabbing Guide"/>
          <xsd:enumeration value="Information-User Guides"/>
          <xsd:enumeration value="Marketing Promo Materials"/>
          <xsd:enumeration value="Methodology Article"/>
          <xsd:enumeration value="Pacing Guides"/>
          <xsd:enumeration value="Presentations-Sales (commercial)"/>
          <xsd:enumeration value="Presentations-Training (internal)"/>
          <xsd:enumeration value="Price Lists"/>
          <xsd:enumeration value="Professional Development"/>
          <xsd:enumeration value="Research"/>
          <xsd:enumeration value="Sales Kit"/>
          <xsd:enumeration value="Sales Sheet"/>
          <xsd:enumeration value="Sample Pages"/>
          <xsd:enumeration value="Scope and Sequence"/>
          <xsd:enumeration value="Training Manual"/>
        </xsd:restriction>
      </xsd:simpleType>
    </xsd:element>
    <xsd:element name="Description0" ma:index="6" nillable="true" ma:displayName="Description" ma:internalName="Description0"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Language_x0020_Variant" ma:index="2" nillable="true" ma:displayName="Language Variant" ma:description="Choose both if file applies to either language variant." ma:internalName="Language_x0020_Variant" ma:requiredMultiChoice="true">
      <xsd:complexType>
        <xsd:complexContent>
          <xsd:extension base="dms:MultiChoice">
            <xsd:sequence>
              <xsd:element name="Value" maxOccurs="unbounded" minOccurs="0" nillable="true">
                <xsd:simpleType>
                  <xsd:restriction base="dms:Choice">
                    <xsd:enumeration value="American English"/>
                    <xsd:enumeration value="British English"/>
                  </xsd:restriction>
                </xsd:simpleType>
              </xsd:element>
            </xsd:sequence>
          </xsd:extension>
        </xsd:complexContent>
      </xsd:complexType>
    </xsd:element>
    <xsd:element name="o7358b4e69514e1783e4b6ce18abc6fb" ma:index="8" nillable="true" ma:taxonomy="true" ma:internalName="o7358b4e69514e1783e4b6ce18abc6fb" ma:taxonomyFieldName="Category" ma:displayName="Category" ma:indexed="true" ma:readOnly="false" ma:default="" ma:fieldId="{87358b4e-6951-4e17-83e4-b6ce18abc6fb}" ma:sspId="9813c7c6-b368-4d0a-9b29-2e74b134ed10" ma:termSetId="8e360b42-a2ee-4d03-91d0-8277b86f2918" ma:anchorId="00000000-0000-0000-0000-000000000000" ma:open="false" ma:isKeyword="false">
      <xsd:complexType>
        <xsd:sequence>
          <xsd:element ref="pc:Terms" minOccurs="0" maxOccurs="1"/>
        </xsd:sequence>
      </xsd:complex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2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8f5f80-97ec-4892-a9e3-e6d870152f95"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89f80dc-d176-41d5-b2ac-7c0c04068119" elementFormDefault="qualified">
    <xsd:import namespace="http://schemas.microsoft.com/office/2006/documentManagement/types"/>
    <xsd:import namespace="http://schemas.microsoft.com/office/infopath/2007/PartnerControls"/>
    <xsd:element name="TaxCatchAll" ma:index="21" nillable="true" ma:displayName="Taxonomy Catch All Column" ma:description="" ma:hidden="true" ma:list="{b299f71b-a47b-48a2-b33a-cfa2f6fe8b61}" ma:internalName="TaxCatchAll" ma:showField="CatchAllData" ma:web="c89f80dc-d176-41d5-b2ac-7c0c040681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7358b4e69514e1783e4b6ce18abc6fb xmlns="8cc1e233-6154-4cb8-a29a-010b2f9e1ec2">
      <Terms xmlns="http://schemas.microsoft.com/office/infopath/2007/PartnerControls">
        <TermInfo xmlns="http://schemas.microsoft.com/office/infopath/2007/PartnerControls">
          <TermName xmlns="http://schemas.microsoft.com/office/infopath/2007/PartnerControls">Sales Kit</TermName>
          <TermId xmlns="http://schemas.microsoft.com/office/infopath/2007/PartnerControls">a0d8ee4d-7bf9-4b5e-801c-9895cc446973</TermId>
        </TermInfo>
      </Terms>
    </o7358b4e69514e1783e4b6ce18abc6fb>
    <Description0 xmlns="8CC1E233-6154-4CB8-A29A-010B2F9E1EC2">A product presentation for longer, 1 hour sessions</Description0>
    <TaxCatchAll xmlns="c89f80dc-d176-41d5-b2ac-7c0c04068119">
      <Value>1016</Value>
    </TaxCatchAll>
    <Language_x0020_Variant xmlns="8cc1e233-6154-4cb8-a29a-010b2f9e1ec2">
      <Value>British English</Value>
    </Language_x0020_Variant>
    <Market xmlns="8CC1E233-6154-4CB8-A29A-010B2F9E1EC2">Adults</Market>
    <Program_x002f_Series xmlns="8CC1E233-6154-4CB8-A29A-010B2F9E1EC2">
      <Value>Life, 2e</Value>
    </Program_x002f_Series>
    <Subcategory xmlns="8CC1E233-6154-4CB8-A29A-010B2F9E1EC2">Sales Kit</Subcategory>
  </documentManagement>
</p:properties>
</file>

<file path=customXml/itemProps1.xml><?xml version="1.0" encoding="utf-8"?>
<ds:datastoreItem xmlns:ds="http://schemas.openxmlformats.org/officeDocument/2006/customXml" ds:itemID="{2752F90B-65EC-4A69-9381-F0D6E975E7FE}">
  <ds:schemaRefs>
    <ds:schemaRef ds:uri="http://schemas.microsoft.com/sharepoint/v3/contenttype/forms"/>
  </ds:schemaRefs>
</ds:datastoreItem>
</file>

<file path=customXml/itemProps2.xml><?xml version="1.0" encoding="utf-8"?>
<ds:datastoreItem xmlns:ds="http://schemas.openxmlformats.org/officeDocument/2006/customXml" ds:itemID="{93DE7209-F124-47DC-A473-8DB2845F31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1E233-6154-4CB8-A29A-010B2F9E1EC2"/>
    <ds:schemaRef ds:uri="8cc1e233-6154-4cb8-a29a-010b2f9e1ec2"/>
    <ds:schemaRef ds:uri="ca8f5f80-97ec-4892-a9e3-e6d870152f95"/>
    <ds:schemaRef ds:uri="c89f80dc-d176-41d5-b2ac-7c0c04068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D52364-C59B-4881-B90B-475B2BC1C266}">
  <ds:schemaRefs>
    <ds:schemaRef ds:uri="http://schemas.microsoft.com/office/2006/metadata/properties"/>
    <ds:schemaRef ds:uri="http://schemas.microsoft.com/office/infopath/2007/PartnerControls"/>
    <ds:schemaRef ds:uri="8cc1e233-6154-4cb8-a29a-010b2f9e1ec2"/>
    <ds:schemaRef ds:uri="8CC1E233-6154-4CB8-A29A-010B2F9E1EC2"/>
    <ds:schemaRef ds:uri="c89f80dc-d176-41d5-b2ac-7c0c04068119"/>
  </ds:schemaRefs>
</ds:datastoreItem>
</file>

<file path=docProps/app.xml><?xml version="1.0" encoding="utf-8"?>
<Properties xmlns="http://schemas.openxmlformats.org/officeDocument/2006/extended-properties" xmlns:vt="http://schemas.openxmlformats.org/officeDocument/2006/docPropsVTypes">
  <Template>Office Theme</Template>
  <TotalTime>2954</TotalTime>
  <Words>2400</Words>
  <Application>Microsoft Office PowerPoint</Application>
  <PresentationFormat>Presentación en pantalla (4:3)</PresentationFormat>
  <Paragraphs>222</Paragraphs>
  <Slides>43</Slides>
  <Notes>26</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43</vt:i4>
      </vt:variant>
    </vt:vector>
  </HeadingPairs>
  <TitlesOfParts>
    <vt:vector size="50" baseType="lpstr">
      <vt:lpstr>Arial</vt:lpstr>
      <vt:lpstr>Calibri</vt:lpstr>
      <vt:lpstr>Calibri Light</vt:lpstr>
      <vt:lpstr>Helvetica Neue LT Std 67 Medium Condensed</vt:lpstr>
      <vt:lpstr>Open Sans</vt:lpstr>
      <vt:lpstr>Wingdings</vt:lpstr>
      <vt:lpstr>Office Theme</vt:lpstr>
      <vt:lpstr>Presentación de PowerPoint</vt:lpstr>
      <vt:lpstr>Dear The Anglo Evaluator, </vt:lpstr>
      <vt:lpstr>National Geographic Learning is proud to  introduce the new, Second edition of Life…  </vt:lpstr>
      <vt:lpstr>Presentación de PowerPoint</vt:lpstr>
      <vt:lpstr>…connect to and personalize fascinating,      relevant global topics from National Geographic    </vt:lpstr>
      <vt:lpstr>Presentación de PowerPoint</vt:lpstr>
      <vt:lpstr>Presentación de PowerPoint</vt:lpstr>
      <vt:lpstr>Here’s how… </vt:lpstr>
      <vt:lpstr>Presentación de PowerPoint</vt:lpstr>
      <vt:lpstr>Presentación de PowerPoint</vt:lpstr>
      <vt:lpstr>Presentación de PowerPoint</vt:lpstr>
      <vt:lpstr>Introducing new ‘My Life’ sections… </vt:lpstr>
      <vt:lpstr>Presentación de PowerPoint</vt:lpstr>
      <vt:lpstr>Presentación de PowerPoint</vt:lpstr>
      <vt:lpstr>Presentación de PowerPoint</vt:lpstr>
      <vt:lpstr>Life teaches learners basic comprehension skills AND how to use what they’ve learned.  </vt:lpstr>
      <vt:lpstr>Why is critical thinking relevant to  English language teaching?   </vt:lpstr>
      <vt:lpstr>Life helps your learners  think critically to develop and  share their own opinions  in English through… </vt:lpstr>
      <vt:lpstr>Presentación de PowerPoint</vt:lpstr>
      <vt:lpstr>…information-rich topics   </vt:lpstr>
      <vt:lpstr>Presentación de PowerPoint</vt:lpstr>
      <vt:lpstr>Presentación de PowerPoint</vt:lpstr>
      <vt:lpstr>Presentación de PowerPoint</vt:lpstr>
      <vt:lpstr>…updated video material</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The power of real stories</vt:lpstr>
      <vt:lpstr>New ‘Memory Booster’ activities</vt:lpstr>
      <vt:lpstr>Presentación de PowerPoint</vt:lpstr>
      <vt:lpstr> </vt:lpstr>
      <vt:lpstr>Presentación de PowerPoint</vt:lpstr>
      <vt:lpstr>Presentación de PowerPoint</vt:lpstr>
      <vt:lpstr>Presentación de PowerPoint</vt:lpstr>
      <vt:lpstr>Presentación de PowerPoint</vt:lpstr>
      <vt:lpstr>Life, Second Edition features...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2E BrE_Product Presentation_Longer</dc:title>
  <dc:creator>CL User</dc:creator>
  <cp:lastModifiedBy>Ferrigno, Gina M</cp:lastModifiedBy>
  <cp:revision>96</cp:revision>
  <dcterms:created xsi:type="dcterms:W3CDTF">2017-12-06T20:09:00Z</dcterms:created>
  <dcterms:modified xsi:type="dcterms:W3CDTF">2021-11-24T05:05:41Z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0x010100181C61473EDAD744BA0AF616675039BC</vt:lpwstr>
  </property>
  <property fmtid="{D5CDD505-2E9C-101B-9397-08002B2CF9AE}" pid="3" name="TaxKeyword">
    <vt:lpwstr/>
  </property>
  <property fmtid="{D5CDD505-2E9C-101B-9397-08002B2CF9AE}" pid="4" name="Category">
    <vt:lpwstr>1016;#Sales Kit|a0d8ee4d-7bf9-4b5e-801c-9895cc446973</vt:lpwstr>
  </property>
  <property fmtid="{D5CDD505-2E9C-101B-9397-08002B2CF9AE}" pid="5" name="Intl">
    <vt:bool>true</vt:bool>
  </property>
  <property fmtid="{D5CDD505-2E9C-101B-9397-08002B2CF9AE}" pid="6" name="State">
    <vt:lpwstr>;#N/A;#</vt:lpwstr>
  </property>
</Properties>
</file>