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389" r:id="rId2"/>
    <p:sldId id="877" r:id="rId3"/>
    <p:sldId id="283" r:id="rId4"/>
    <p:sldId id="344" r:id="rId5"/>
    <p:sldId id="2391" r:id="rId6"/>
    <p:sldId id="2394" r:id="rId7"/>
    <p:sldId id="2396" r:id="rId8"/>
    <p:sldId id="2397" r:id="rId9"/>
    <p:sldId id="90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6B01"/>
    <a:srgbClr val="89E8BB"/>
    <a:srgbClr val="14466D"/>
    <a:srgbClr val="C95909"/>
    <a:srgbClr val="08E0FF"/>
    <a:srgbClr val="A5A5A5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72" autoAdjust="0"/>
    <p:restoredTop sz="94660"/>
  </p:normalViewPr>
  <p:slideViewPr>
    <p:cSldViewPr snapToGrid="0">
      <p:cViewPr varScale="1">
        <p:scale>
          <a:sx n="67" d="100"/>
          <a:sy n="67" d="100"/>
        </p:scale>
        <p:origin x="55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67F3D-5C10-430C-9B87-A3CAE051E1A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8D89A-5013-4753-B007-D3B1FB075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15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id-ID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4337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id-ID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49764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id-ID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11604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id-ID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0462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CF8664A-4337-4DDA-8CCF-1B8959EE0D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4087091" cy="6858000"/>
          </a:xfrm>
          <a:custGeom>
            <a:avLst/>
            <a:gdLst>
              <a:gd name="connsiteX0" fmla="*/ 0 w 4087091"/>
              <a:gd name="connsiteY0" fmla="*/ 0 h 6858000"/>
              <a:gd name="connsiteX1" fmla="*/ 4087091 w 4087091"/>
              <a:gd name="connsiteY1" fmla="*/ 0 h 6858000"/>
              <a:gd name="connsiteX2" fmla="*/ 4087091 w 4087091"/>
              <a:gd name="connsiteY2" fmla="*/ 6858000 h 6858000"/>
              <a:gd name="connsiteX3" fmla="*/ 0 w 408709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87091" h="6858000">
                <a:moveTo>
                  <a:pt x="0" y="0"/>
                </a:moveTo>
                <a:lnTo>
                  <a:pt x="4087091" y="0"/>
                </a:lnTo>
                <a:lnTo>
                  <a:pt x="408709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960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CF8664A-4337-4DDA-8CCF-1B8959EE0D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4087091"/>
              <a:gd name="connsiteY0" fmla="*/ 0 h 6858000"/>
              <a:gd name="connsiteX1" fmla="*/ 4087091 w 4087091"/>
              <a:gd name="connsiteY1" fmla="*/ 0 h 6858000"/>
              <a:gd name="connsiteX2" fmla="*/ 4087091 w 4087091"/>
              <a:gd name="connsiteY2" fmla="*/ 6858000 h 6858000"/>
              <a:gd name="connsiteX3" fmla="*/ 0 w 408709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87091" h="6858000">
                <a:moveTo>
                  <a:pt x="0" y="0"/>
                </a:moveTo>
                <a:lnTo>
                  <a:pt x="4087091" y="0"/>
                </a:lnTo>
                <a:lnTo>
                  <a:pt x="408709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09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699410"/>
      </p:ext>
    </p:extLst>
  </p:cSld>
  <p:clrMapOvr>
    <a:masterClrMapping/>
  </p:clrMapOvr>
  <p:transition spd="slow" advClick="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F1002-468B-D641-BDF3-217B9A051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EFEF9-C53C-3740-95BD-21E577155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2ECF3-6BF5-7345-B761-D6B2F67E9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34AE-316C-624D-BC2C-F4C3C3ACF50D}" type="datetimeFigureOut">
              <a:rPr lang="en-MX" smtClean="0"/>
              <a:t>01/10/2022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65FEE-659D-3443-8B56-C1086E5DF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1B347-60AF-4146-BBC0-AFC1C015E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AFA5-9A52-5E4A-B22C-CCD58217758E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042937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EDB00A-3DEB-AB49-8AA2-45A201C0F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34AE-316C-624D-BC2C-F4C3C3ACF50D}" type="datetimeFigureOut">
              <a:rPr lang="en-MX" smtClean="0"/>
              <a:t>01/10/2022</a:t>
            </a:fld>
            <a:endParaRPr lang="en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7EC16B-F577-6B4F-AEA4-0C8FC5ADB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FA2E0B-9F66-D24A-A681-BCFF6A391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AFA5-9A52-5E4A-B22C-CCD58217758E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079789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31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65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014A5F-CA01-7D44-BAEC-DF58EA43F5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88951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BE4970-6D35-7642-ABF5-068AA1422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143" y="680605"/>
            <a:ext cx="5735713" cy="5224249"/>
          </a:xfrm>
          <a:prstGeom prst="rect">
            <a:avLst/>
          </a:prstGeom>
          <a:effectLst>
            <a:outerShdw blurRad="394331" sx="102000" sy="1020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6972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AA2F991-9295-AD43-8AA2-020B8C86D6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88951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54471D-7DD7-F04A-8FE3-2C8CFC975EFC}"/>
              </a:ext>
            </a:extLst>
          </p:cNvPr>
          <p:cNvSpPr txBox="1"/>
          <p:nvPr/>
        </p:nvSpPr>
        <p:spPr>
          <a:xfrm>
            <a:off x="851415" y="2926164"/>
            <a:ext cx="1048611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pc="-150" dirty="0">
                <a:solidFill>
                  <a:schemeClr val="bg1"/>
                </a:solidFill>
                <a:latin typeface="Tw Cen MT" panose="020B0602020104020603" pitchFamily="34" charset="77"/>
              </a:rPr>
              <a:t>Selling</a:t>
            </a:r>
            <a:r>
              <a:rPr lang="en-US" sz="8000" b="1" spc="-150" dirty="0">
                <a:solidFill>
                  <a:srgbClr val="F36B01"/>
                </a:solidFill>
                <a:latin typeface="Tw Cen MT" panose="020B0602020104020603" pitchFamily="34" charset="77"/>
              </a:rPr>
              <a:t> Imagine</a:t>
            </a:r>
            <a:endParaRPr lang="en-US" sz="8000" spc="600" dirty="0">
              <a:solidFill>
                <a:schemeClr val="bg1"/>
              </a:solidFill>
              <a:latin typeface="Tw Cen MT" panose="020B0602020104020603" pitchFamily="34" charset="77"/>
            </a:endParaRPr>
          </a:p>
          <a:p>
            <a:pPr algn="ctr"/>
            <a:r>
              <a:rPr lang="en-US" sz="4400" spc="600" dirty="0">
                <a:solidFill>
                  <a:schemeClr val="bg1"/>
                </a:solidFill>
                <a:latin typeface="Tw Cen MT Condensed" panose="020B0606020104020203" pitchFamily="34" charset="77"/>
              </a:rPr>
              <a:t>As Easy as ABC</a:t>
            </a:r>
            <a:endParaRPr lang="en-ID" sz="1200" spc="600" dirty="0">
              <a:solidFill>
                <a:schemeClr val="bg1"/>
              </a:solidFill>
              <a:latin typeface="Tw Cen MT Condensed" panose="020B0606020104020203" pitchFamily="34" charset="77"/>
            </a:endParaRPr>
          </a:p>
        </p:txBody>
      </p:sp>
      <p:pic>
        <p:nvPicPr>
          <p:cNvPr id="8" name="Picture 7" descr="A picture containing text, black, sign, clipart&#10;&#10;Description automatically generated">
            <a:extLst>
              <a:ext uri="{FF2B5EF4-FFF2-40B4-BE49-F238E27FC236}">
                <a16:creationId xmlns:a16="http://schemas.microsoft.com/office/drawing/2014/main" id="{1800E75A-6C72-1A4E-8823-ED14113A0E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594" y="1620189"/>
            <a:ext cx="2134812" cy="857540"/>
          </a:xfrm>
          <a:prstGeom prst="rect">
            <a:avLst/>
          </a:prstGeom>
        </p:spPr>
      </p:pic>
      <p:sp>
        <p:nvSpPr>
          <p:cNvPr id="10" name="Flowchart: Document 12">
            <a:extLst>
              <a:ext uri="{FF2B5EF4-FFF2-40B4-BE49-F238E27FC236}">
                <a16:creationId xmlns:a16="http://schemas.microsoft.com/office/drawing/2014/main" id="{B411FC69-17A5-9746-8A20-7A55F129B6DF}"/>
              </a:ext>
            </a:extLst>
          </p:cNvPr>
          <p:cNvSpPr/>
          <p:nvPr/>
        </p:nvSpPr>
        <p:spPr>
          <a:xfrm rot="10800000">
            <a:off x="-26504" y="6061586"/>
            <a:ext cx="12218504" cy="81350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561"/>
              <a:gd name="connsiteX1" fmla="*/ 21600 w 21600"/>
              <a:gd name="connsiteY1" fmla="*/ 0 h 20561"/>
              <a:gd name="connsiteX2" fmla="*/ 21600 w 21600"/>
              <a:gd name="connsiteY2" fmla="*/ 17322 h 20561"/>
              <a:gd name="connsiteX3" fmla="*/ 0 w 21600"/>
              <a:gd name="connsiteY3" fmla="*/ 20172 h 20561"/>
              <a:gd name="connsiteX4" fmla="*/ 0 w 21600"/>
              <a:gd name="connsiteY4" fmla="*/ 0 h 20561"/>
              <a:gd name="connsiteX0" fmla="*/ 0 w 21600"/>
              <a:gd name="connsiteY0" fmla="*/ 0 h 22010"/>
              <a:gd name="connsiteX1" fmla="*/ 21600 w 21600"/>
              <a:gd name="connsiteY1" fmla="*/ 0 h 22010"/>
              <a:gd name="connsiteX2" fmla="*/ 21600 w 21600"/>
              <a:gd name="connsiteY2" fmla="*/ 17322 h 22010"/>
              <a:gd name="connsiteX3" fmla="*/ 0 w 21600"/>
              <a:gd name="connsiteY3" fmla="*/ 20172 h 22010"/>
              <a:gd name="connsiteX4" fmla="*/ 0 w 21600"/>
              <a:gd name="connsiteY4" fmla="*/ 0 h 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2010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1070" y="-1089"/>
                  <a:pt x="11104" y="29576"/>
                  <a:pt x="0" y="2017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1A178D-2453-4846-A7D2-3E577A1C16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75"/>
          <a:stretch/>
        </p:blipFill>
        <p:spPr>
          <a:xfrm rot="21205651">
            <a:off x="1044114" y="1587266"/>
            <a:ext cx="1706247" cy="176592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831248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in front of a yellow frame&#10;&#10;Description automatically generated with low confidence">
            <a:extLst>
              <a:ext uri="{FF2B5EF4-FFF2-40B4-BE49-F238E27FC236}">
                <a16:creationId xmlns:a16="http://schemas.microsoft.com/office/drawing/2014/main" id="{0E7FF15E-C46A-470F-97FF-9A1252849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98" b="1"/>
          <a:stretch/>
        </p:blipFill>
        <p:spPr>
          <a:xfrm>
            <a:off x="-6507" y="1183339"/>
            <a:ext cx="4046132" cy="5707537"/>
          </a:xfrm>
          <a:prstGeom prst="rect">
            <a:avLst/>
          </a:prstGeom>
        </p:spPr>
      </p:pic>
      <p:pic>
        <p:nvPicPr>
          <p:cNvPr id="3" name="Picture 2" descr="A person standing in front of a yellow frame&#10;&#10;Description automatically generated with low confidence">
            <a:extLst>
              <a:ext uri="{FF2B5EF4-FFF2-40B4-BE49-F238E27FC236}">
                <a16:creationId xmlns:a16="http://schemas.microsoft.com/office/drawing/2014/main" id="{E21A9EAC-1C25-45EB-A90D-702FEA3DE1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" r="1332" b="1"/>
          <a:stretch/>
        </p:blipFill>
        <p:spPr>
          <a:xfrm>
            <a:off x="4094960" y="10"/>
            <a:ext cx="4029005" cy="5707527"/>
          </a:xfrm>
          <a:prstGeom prst="rect">
            <a:avLst/>
          </a:prstGeom>
        </p:spPr>
      </p:pic>
      <p:pic>
        <p:nvPicPr>
          <p:cNvPr id="13" name="Picture 12" descr="A person standing in front of a colorful wall&#10;&#10;Description automatically generated with low confidence">
            <a:extLst>
              <a:ext uri="{FF2B5EF4-FFF2-40B4-BE49-F238E27FC236}">
                <a16:creationId xmlns:a16="http://schemas.microsoft.com/office/drawing/2014/main" id="{9AC773E1-3D42-4A7F-BD83-0C56BB01BD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5410"/>
          <a:stretch/>
        </p:blipFill>
        <p:spPr>
          <a:xfrm>
            <a:off x="8179347" y="1183339"/>
            <a:ext cx="4012654" cy="570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6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4">
            <a:extLst>
              <a:ext uri="{FF2B5EF4-FFF2-40B4-BE49-F238E27FC236}">
                <a16:creationId xmlns:a16="http://schemas.microsoft.com/office/drawing/2014/main" id="{798FE0E0-D95D-46EF-A375-475D4DB0E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8F7B3CB-FF44-C549-932A-CF60B6CDFA4D}"/>
              </a:ext>
            </a:extLst>
          </p:cNvPr>
          <p:cNvSpPr txBox="1"/>
          <p:nvPr/>
        </p:nvSpPr>
        <p:spPr>
          <a:xfrm>
            <a:off x="640080" y="640080"/>
            <a:ext cx="6894575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b="1" dirty="0">
                <a:latin typeface="+mj-lt"/>
                <a:ea typeface="+mj-ea"/>
                <a:cs typeface="+mj-cs"/>
              </a:rPr>
              <a:t>1.	¿</a:t>
            </a:r>
            <a:r>
              <a:rPr lang="en-US" sz="5100" b="1" dirty="0" err="1">
                <a:latin typeface="+mj-lt"/>
                <a:ea typeface="+mj-ea"/>
                <a:cs typeface="+mj-cs"/>
              </a:rPr>
              <a:t>Qué</a:t>
            </a:r>
            <a:r>
              <a:rPr lang="en-US" sz="5100" b="1" dirty="0">
                <a:latin typeface="+mj-lt"/>
                <a:ea typeface="+mj-ea"/>
                <a:cs typeface="+mj-cs"/>
              </a:rPr>
              <a:t> </a:t>
            </a:r>
            <a:r>
              <a:rPr lang="en-US" sz="5100" b="1" dirty="0" err="1">
                <a:latin typeface="+mj-lt"/>
                <a:ea typeface="+mj-ea"/>
                <a:cs typeface="+mj-cs"/>
              </a:rPr>
              <a:t>características</a:t>
            </a:r>
            <a:r>
              <a:rPr lang="en-US" sz="5100" b="1" dirty="0">
                <a:latin typeface="+mj-lt"/>
                <a:ea typeface="+mj-ea"/>
                <a:cs typeface="+mj-cs"/>
              </a:rPr>
              <a:t> son las </a:t>
            </a:r>
            <a:r>
              <a:rPr lang="en-US" sz="5100" b="1" dirty="0" err="1">
                <a:latin typeface="+mj-lt"/>
                <a:ea typeface="+mj-ea"/>
                <a:cs typeface="+mj-cs"/>
              </a:rPr>
              <a:t>más</a:t>
            </a:r>
            <a:r>
              <a:rPr lang="en-US" sz="5100" b="1" dirty="0">
                <a:latin typeface="+mj-lt"/>
                <a:ea typeface="+mj-ea"/>
                <a:cs typeface="+mj-cs"/>
              </a:rPr>
              <a:t> </a:t>
            </a:r>
            <a:r>
              <a:rPr lang="en-US" sz="5100" b="1" dirty="0" err="1">
                <a:latin typeface="+mj-lt"/>
                <a:ea typeface="+mj-ea"/>
                <a:cs typeface="+mj-cs"/>
              </a:rPr>
              <a:t>importantes</a:t>
            </a:r>
            <a:r>
              <a:rPr lang="en-US" sz="5100" b="1" dirty="0">
                <a:latin typeface="+mj-lt"/>
                <a:ea typeface="+mj-ea"/>
                <a:cs typeface="+mj-cs"/>
              </a:rPr>
              <a:t> </a:t>
            </a:r>
            <a:r>
              <a:rPr lang="en-US" sz="5100" b="1" dirty="0" err="1">
                <a:latin typeface="+mj-lt"/>
                <a:ea typeface="+mj-ea"/>
                <a:cs typeface="+mj-cs"/>
              </a:rPr>
              <a:t>en</a:t>
            </a:r>
            <a:r>
              <a:rPr lang="en-US" sz="5100" b="1" dirty="0">
                <a:latin typeface="+mj-lt"/>
                <a:ea typeface="+mj-ea"/>
                <a:cs typeface="+mj-cs"/>
              </a:rPr>
              <a:t> el mercado meta de </a:t>
            </a:r>
            <a:r>
              <a:rPr lang="en-US" sz="5100" b="1" dirty="0">
                <a:solidFill>
                  <a:srgbClr val="F36B01"/>
                </a:solidFill>
                <a:latin typeface="+mj-lt"/>
                <a:ea typeface="+mj-ea"/>
                <a:cs typeface="+mj-cs"/>
              </a:rPr>
              <a:t>Imagine</a:t>
            </a:r>
            <a:r>
              <a:rPr lang="en-US" sz="5100" b="1" dirty="0"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63" name="sketchy line">
            <a:extLst>
              <a:ext uri="{FF2B5EF4-FFF2-40B4-BE49-F238E27FC236}">
                <a16:creationId xmlns:a16="http://schemas.microsoft.com/office/drawing/2014/main" id="{2D82A42F-AEBE-4065-9792-036A904D8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646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 descr="A picture containing text&#10;&#10;Description automatically generated">
            <a:extLst>
              <a:ext uri="{FF2B5EF4-FFF2-40B4-BE49-F238E27FC236}">
                <a16:creationId xmlns:a16="http://schemas.microsoft.com/office/drawing/2014/main" id="{570D6E13-010B-4C7D-AE6D-84DE366BB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" r="23326"/>
          <a:stretch/>
        </p:blipFill>
        <p:spPr>
          <a:xfrm>
            <a:off x="8139803" y="10"/>
            <a:ext cx="4052199" cy="6857990"/>
          </a:xfrm>
          <a:custGeom>
            <a:avLst/>
            <a:gdLst/>
            <a:ahLst/>
            <a:cxnLst/>
            <a:rect l="l" t="t" r="r" b="b"/>
            <a:pathLst>
              <a:path w="4052199" h="6858000">
                <a:moveTo>
                  <a:pt x="25603" y="0"/>
                </a:moveTo>
                <a:lnTo>
                  <a:pt x="4052199" y="0"/>
                </a:lnTo>
                <a:lnTo>
                  <a:pt x="4052199" y="6858000"/>
                </a:lnTo>
                <a:lnTo>
                  <a:pt x="28079" y="6858000"/>
                </a:lnTo>
                <a:lnTo>
                  <a:pt x="37459" y="6497135"/>
                </a:lnTo>
                <a:cubicBezTo>
                  <a:pt x="37586" y="6492050"/>
                  <a:pt x="38603" y="6487092"/>
                  <a:pt x="38603" y="6482007"/>
                </a:cubicBezTo>
                <a:cubicBezTo>
                  <a:pt x="47502" y="6367973"/>
                  <a:pt x="52587" y="6253939"/>
                  <a:pt x="18135" y="6142702"/>
                </a:cubicBezTo>
                <a:cubicBezTo>
                  <a:pt x="15084" y="6132214"/>
                  <a:pt x="13495" y="6121344"/>
                  <a:pt x="13432" y="6110411"/>
                </a:cubicBezTo>
                <a:cubicBezTo>
                  <a:pt x="11690" y="6013324"/>
                  <a:pt x="15936" y="5916236"/>
                  <a:pt x="26145" y="5819669"/>
                </a:cubicBezTo>
                <a:cubicBezTo>
                  <a:pt x="31229" y="5760555"/>
                  <a:pt x="26017" y="5700423"/>
                  <a:pt x="42926" y="5641690"/>
                </a:cubicBezTo>
                <a:cubicBezTo>
                  <a:pt x="50337" y="5612565"/>
                  <a:pt x="54595" y="5582728"/>
                  <a:pt x="55638" y="5552700"/>
                </a:cubicBezTo>
                <a:cubicBezTo>
                  <a:pt x="60087" y="5479983"/>
                  <a:pt x="38603" y="5411588"/>
                  <a:pt x="18263" y="5343066"/>
                </a:cubicBezTo>
                <a:cubicBezTo>
                  <a:pt x="7456" y="5306707"/>
                  <a:pt x="-5384" y="5269459"/>
                  <a:pt x="2372" y="5231320"/>
                </a:cubicBezTo>
                <a:cubicBezTo>
                  <a:pt x="16076" y="5173655"/>
                  <a:pt x="23920" y="5114744"/>
                  <a:pt x="25763" y="5055502"/>
                </a:cubicBezTo>
                <a:cubicBezTo>
                  <a:pt x="25635" y="5012660"/>
                  <a:pt x="15338" y="4970962"/>
                  <a:pt x="18898" y="4928374"/>
                </a:cubicBezTo>
                <a:cubicBezTo>
                  <a:pt x="27073" y="4845715"/>
                  <a:pt x="29157" y="4762561"/>
                  <a:pt x="25127" y="4679584"/>
                </a:cubicBezTo>
                <a:cubicBezTo>
                  <a:pt x="25077" y="4646429"/>
                  <a:pt x="28776" y="4613376"/>
                  <a:pt x="36187" y="4581060"/>
                </a:cubicBezTo>
                <a:cubicBezTo>
                  <a:pt x="45493" y="4524043"/>
                  <a:pt x="47464" y="4466060"/>
                  <a:pt x="42036" y="4408547"/>
                </a:cubicBezTo>
                <a:cubicBezTo>
                  <a:pt x="36060" y="4341932"/>
                  <a:pt x="18263" y="4276334"/>
                  <a:pt x="13685" y="4209719"/>
                </a:cubicBezTo>
                <a:cubicBezTo>
                  <a:pt x="6694" y="4099371"/>
                  <a:pt x="16610" y="3989024"/>
                  <a:pt x="26398" y="3879186"/>
                </a:cubicBezTo>
                <a:cubicBezTo>
                  <a:pt x="34026" y="3808731"/>
                  <a:pt x="36060" y="3737781"/>
                  <a:pt x="32501" y="3667009"/>
                </a:cubicBezTo>
                <a:cubicBezTo>
                  <a:pt x="28051" y="3610818"/>
                  <a:pt x="21059" y="3554755"/>
                  <a:pt x="19788" y="3498437"/>
                </a:cubicBezTo>
                <a:cubicBezTo>
                  <a:pt x="17627" y="3398006"/>
                  <a:pt x="18390" y="3297701"/>
                  <a:pt x="24237" y="3197143"/>
                </a:cubicBezTo>
                <a:cubicBezTo>
                  <a:pt x="27162" y="3146928"/>
                  <a:pt x="32119" y="3096966"/>
                  <a:pt x="34026" y="3046242"/>
                </a:cubicBezTo>
                <a:cubicBezTo>
                  <a:pt x="35933" y="2995518"/>
                  <a:pt x="40001" y="2944413"/>
                  <a:pt x="28433" y="2894578"/>
                </a:cubicBezTo>
                <a:cubicBezTo>
                  <a:pt x="8855" y="2810038"/>
                  <a:pt x="23220" y="2725879"/>
                  <a:pt x="27415" y="2641593"/>
                </a:cubicBezTo>
                <a:cubicBezTo>
                  <a:pt x="29958" y="2589217"/>
                  <a:pt x="45214" y="2535568"/>
                  <a:pt x="31738" y="2484717"/>
                </a:cubicBezTo>
                <a:cubicBezTo>
                  <a:pt x="10507" y="2405008"/>
                  <a:pt x="24492" y="2326951"/>
                  <a:pt x="31738" y="2248513"/>
                </a:cubicBezTo>
                <a:cubicBezTo>
                  <a:pt x="40218" y="2174283"/>
                  <a:pt x="38768" y="2099252"/>
                  <a:pt x="27415" y="2025403"/>
                </a:cubicBezTo>
                <a:cubicBezTo>
                  <a:pt x="12986" y="1952165"/>
                  <a:pt x="12986" y="1876803"/>
                  <a:pt x="27415" y="1803565"/>
                </a:cubicBezTo>
                <a:cubicBezTo>
                  <a:pt x="39276" y="1743102"/>
                  <a:pt x="40598" y="1681038"/>
                  <a:pt x="31356" y="1620119"/>
                </a:cubicBezTo>
                <a:cubicBezTo>
                  <a:pt x="25127" y="1576514"/>
                  <a:pt x="13940" y="1533163"/>
                  <a:pt x="12414" y="1489558"/>
                </a:cubicBezTo>
                <a:cubicBezTo>
                  <a:pt x="9262" y="1398420"/>
                  <a:pt x="11118" y="1307167"/>
                  <a:pt x="18008" y="1216233"/>
                </a:cubicBezTo>
                <a:cubicBezTo>
                  <a:pt x="26017" y="1112496"/>
                  <a:pt x="41400" y="1009268"/>
                  <a:pt x="30721" y="904896"/>
                </a:cubicBezTo>
                <a:cubicBezTo>
                  <a:pt x="27162" y="869046"/>
                  <a:pt x="19661" y="833323"/>
                  <a:pt x="18771" y="797346"/>
                </a:cubicBezTo>
                <a:cubicBezTo>
                  <a:pt x="17118" y="730095"/>
                  <a:pt x="16737" y="663607"/>
                  <a:pt x="20169" y="593941"/>
                </a:cubicBezTo>
                <a:cubicBezTo>
                  <a:pt x="23602" y="524274"/>
                  <a:pt x="38348" y="451938"/>
                  <a:pt x="28433" y="383798"/>
                </a:cubicBezTo>
                <a:cubicBezTo>
                  <a:pt x="18516" y="315657"/>
                  <a:pt x="24873" y="248406"/>
                  <a:pt x="31229" y="181410"/>
                </a:cubicBezTo>
                <a:cubicBezTo>
                  <a:pt x="34344" y="149565"/>
                  <a:pt x="36410" y="118069"/>
                  <a:pt x="35854" y="86700"/>
                </a:cubicBezTo>
                <a:close/>
              </a:path>
            </a:pathLst>
          </a:custGeom>
        </p:spPr>
      </p:pic>
      <p:pic>
        <p:nvPicPr>
          <p:cNvPr id="60" name="Picture 59" descr="Logo&#10;&#10;Description automatically generated with low confidence">
            <a:extLst>
              <a:ext uri="{FF2B5EF4-FFF2-40B4-BE49-F238E27FC236}">
                <a16:creationId xmlns:a16="http://schemas.microsoft.com/office/drawing/2014/main" id="{EF9E8439-8786-D446-A67B-3704AA2224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422" y="286941"/>
            <a:ext cx="94615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0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23179FC-F27A-4717-8BC8-C155AA9D115F}"/>
              </a:ext>
            </a:extLst>
          </p:cNvPr>
          <p:cNvSpPr txBox="1"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b="1">
                <a:latin typeface="+mj-lt"/>
                <a:ea typeface="+mj-ea"/>
                <a:cs typeface="+mj-cs"/>
              </a:rPr>
              <a:t>2. ¿Cuál es el perfil típico de un profesor en este segmento?</a:t>
            </a:r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B266620-3CD9-411E-8DAC-102E46C9ED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3647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A8F7B3CB-FF44-C549-932A-CF60B6CDFA4D}"/>
              </a:ext>
            </a:extLst>
          </p:cNvPr>
          <p:cNvSpPr txBox="1"/>
          <p:nvPr/>
        </p:nvSpPr>
        <p:spPr>
          <a:xfrm>
            <a:off x="640080" y="640080"/>
            <a:ext cx="6894575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1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60" name="Picture 59" descr="Logo&#10;&#10;Description automatically generated with low confidence">
            <a:extLst>
              <a:ext uri="{FF2B5EF4-FFF2-40B4-BE49-F238E27FC236}">
                <a16:creationId xmlns:a16="http://schemas.microsoft.com/office/drawing/2014/main" id="{EF9E8439-8786-D446-A67B-3704AA2224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422" y="286941"/>
            <a:ext cx="94615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13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>
            <a:extLst>
              <a:ext uri="{FF2B5EF4-FFF2-40B4-BE49-F238E27FC236}">
                <a16:creationId xmlns:a16="http://schemas.microsoft.com/office/drawing/2014/main" id="{A8F7B3CB-FF44-C549-932A-CF60B6CDFA4D}"/>
              </a:ext>
            </a:extLst>
          </p:cNvPr>
          <p:cNvSpPr txBox="1"/>
          <p:nvPr/>
        </p:nvSpPr>
        <p:spPr>
          <a:xfrm>
            <a:off x="5977852" y="1685330"/>
            <a:ext cx="5319433" cy="2076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400" b="1" dirty="0">
              <a:latin typeface="+mj-lt"/>
              <a:ea typeface="+mj-ea"/>
              <a:cs typeface="+mj-cs"/>
            </a:endParaRPr>
          </a:p>
        </p:txBody>
      </p:sp>
      <p:sp>
        <p:nvSpPr>
          <p:cNvPr id="78" name="Freeform: Shape 69">
            <a:extLst>
              <a:ext uri="{FF2B5EF4-FFF2-40B4-BE49-F238E27FC236}">
                <a16:creationId xmlns:a16="http://schemas.microsoft.com/office/drawing/2014/main" id="{2C6334C2-F73F-4B3B-A626-DD5F69DF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389868" cy="6374535"/>
          </a:xfrm>
          <a:custGeom>
            <a:avLst/>
            <a:gdLst>
              <a:gd name="connsiteX0" fmla="*/ 620377 w 5389868"/>
              <a:gd name="connsiteY0" fmla="*/ 6374535 h 6374535"/>
              <a:gd name="connsiteX1" fmla="*/ 3459520 w 5389868"/>
              <a:gd name="connsiteY1" fmla="*/ 6374535 h 6374535"/>
              <a:gd name="connsiteX2" fmla="*/ 3638761 w 5389868"/>
              <a:gd name="connsiteY2" fmla="*/ 6288190 h 6374535"/>
              <a:gd name="connsiteX3" fmla="*/ 5389868 w 5389868"/>
              <a:gd name="connsiteY3" fmla="*/ 3346018 h 6374535"/>
              <a:gd name="connsiteX4" fmla="*/ 2043850 w 5389868"/>
              <a:gd name="connsiteY4" fmla="*/ 0 h 6374535"/>
              <a:gd name="connsiteX5" fmla="*/ 139826 w 5389868"/>
              <a:gd name="connsiteY5" fmla="*/ 594192 h 6374535"/>
              <a:gd name="connsiteX6" fmla="*/ 0 w 5389868"/>
              <a:gd name="connsiteY6" fmla="*/ 700065 h 6374535"/>
              <a:gd name="connsiteX7" fmla="*/ 0 w 5389868"/>
              <a:gd name="connsiteY7" fmla="*/ 5991971 h 6374535"/>
              <a:gd name="connsiteX8" fmla="*/ 139827 w 5389868"/>
              <a:gd name="connsiteY8" fmla="*/ 6097845 h 6374535"/>
              <a:gd name="connsiteX9" fmla="*/ 378347 w 5389868"/>
              <a:gd name="connsiteY9" fmla="*/ 6248727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89868" h="6374535">
                <a:moveTo>
                  <a:pt x="620377" y="6374535"/>
                </a:moveTo>
                <a:lnTo>
                  <a:pt x="3459520" y="6374535"/>
                </a:lnTo>
                <a:lnTo>
                  <a:pt x="3638761" y="6288190"/>
                </a:lnTo>
                <a:cubicBezTo>
                  <a:pt x="4681799" y="5721578"/>
                  <a:pt x="5389868" y="4616487"/>
                  <a:pt x="5389868" y="3346018"/>
                </a:cubicBezTo>
                <a:cubicBezTo>
                  <a:pt x="5389868" y="1498063"/>
                  <a:pt x="3891805" y="0"/>
                  <a:pt x="2043850" y="0"/>
                </a:cubicBezTo>
                <a:cubicBezTo>
                  <a:pt x="1336430" y="0"/>
                  <a:pt x="680285" y="219535"/>
                  <a:pt x="139826" y="594192"/>
                </a:cubicBezTo>
                <a:lnTo>
                  <a:pt x="0" y="700065"/>
                </a:lnTo>
                <a:lnTo>
                  <a:pt x="0" y="5991971"/>
                </a:lnTo>
                <a:lnTo>
                  <a:pt x="139827" y="6097845"/>
                </a:lnTo>
                <a:cubicBezTo>
                  <a:pt x="217035" y="6151367"/>
                  <a:pt x="296605" y="6201724"/>
                  <a:pt x="378347" y="6248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067E4C-A906-4FDC-95DC-504C0F5DA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6269"/>
          <a:stretch/>
        </p:blipFill>
        <p:spPr>
          <a:xfrm>
            <a:off x="20" y="10"/>
            <a:ext cx="5234499" cy="6210619"/>
          </a:xfrm>
          <a:custGeom>
            <a:avLst/>
            <a:gdLst/>
            <a:ahLst/>
            <a:cxnLst/>
            <a:rect l="l" t="t" r="r" b="b"/>
            <a:pathLst>
              <a:path w="5234519" h="6210629">
                <a:moveTo>
                  <a:pt x="1082595" y="0"/>
                </a:moveTo>
                <a:lnTo>
                  <a:pt x="3027450" y="0"/>
                </a:lnTo>
                <a:lnTo>
                  <a:pt x="3291029" y="96471"/>
                </a:lnTo>
                <a:cubicBezTo>
                  <a:pt x="4433137" y="579542"/>
                  <a:pt x="5234519" y="1710443"/>
                  <a:pt x="5234519" y="3028517"/>
                </a:cubicBezTo>
                <a:cubicBezTo>
                  <a:pt x="5234519" y="4785949"/>
                  <a:pt x="3809839" y="6210629"/>
                  <a:pt x="2052407" y="6210629"/>
                </a:cubicBezTo>
                <a:cubicBezTo>
                  <a:pt x="1283531" y="6210629"/>
                  <a:pt x="578345" y="5937936"/>
                  <a:pt x="28288" y="5483989"/>
                </a:cubicBezTo>
                <a:lnTo>
                  <a:pt x="0" y="5458279"/>
                </a:lnTo>
                <a:lnTo>
                  <a:pt x="0" y="598754"/>
                </a:lnTo>
                <a:lnTo>
                  <a:pt x="28288" y="573044"/>
                </a:lnTo>
                <a:cubicBezTo>
                  <a:pt x="303317" y="346070"/>
                  <a:pt x="617127" y="164410"/>
                  <a:pt x="958290" y="39494"/>
                </a:cubicBezTo>
                <a:close/>
              </a:path>
            </a:pathLst>
          </a:custGeom>
        </p:spPr>
      </p:pic>
      <p:pic>
        <p:nvPicPr>
          <p:cNvPr id="60" name="Picture 59" descr="Logo&#10;&#10;Description automatically generated with low confidence">
            <a:extLst>
              <a:ext uri="{FF2B5EF4-FFF2-40B4-BE49-F238E27FC236}">
                <a16:creationId xmlns:a16="http://schemas.microsoft.com/office/drawing/2014/main" id="{EF9E8439-8786-D446-A67B-3704AA2224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422" y="286941"/>
            <a:ext cx="946150" cy="381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01D2349-79DF-40EF-B078-5099340C19C5}"/>
              </a:ext>
            </a:extLst>
          </p:cNvPr>
          <p:cNvSpPr txBox="1"/>
          <p:nvPr/>
        </p:nvSpPr>
        <p:spPr>
          <a:xfrm>
            <a:off x="6422755" y="1215434"/>
            <a:ext cx="4874530" cy="4427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s-MX" sz="5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3. ¿Qué busca un tomador de decisiones en este segmento?</a:t>
            </a:r>
            <a:endParaRPr lang="es-MX" sz="5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13479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>
            <a:extLst>
              <a:ext uri="{FF2B5EF4-FFF2-40B4-BE49-F238E27FC236}">
                <a16:creationId xmlns:a16="http://schemas.microsoft.com/office/drawing/2014/main" id="{A8F7B3CB-FF44-C549-932A-CF60B6CDFA4D}"/>
              </a:ext>
            </a:extLst>
          </p:cNvPr>
          <p:cNvSpPr txBox="1"/>
          <p:nvPr/>
        </p:nvSpPr>
        <p:spPr>
          <a:xfrm>
            <a:off x="347735" y="1478280"/>
            <a:ext cx="6894575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5100" b="1" dirty="0">
                <a:latin typeface="+mj-lt"/>
                <a:ea typeface="+mj-ea"/>
                <a:cs typeface="+mj-cs"/>
              </a:rPr>
              <a:t>4. ¿Qué características / recursos de </a:t>
            </a:r>
            <a:r>
              <a:rPr lang="es-ES" sz="5100" b="1" dirty="0">
                <a:solidFill>
                  <a:srgbClr val="F36B01"/>
                </a:solidFill>
                <a:latin typeface="+mj-lt"/>
                <a:ea typeface="+mj-ea"/>
                <a:cs typeface="+mj-cs"/>
              </a:rPr>
              <a:t>Imagine</a:t>
            </a:r>
            <a:r>
              <a:rPr lang="es-ES" sz="5100" b="1" dirty="0">
                <a:latin typeface="+mj-lt"/>
                <a:ea typeface="+mj-ea"/>
                <a:cs typeface="+mj-cs"/>
              </a:rPr>
              <a:t> consideras indispensable mencionar en la promoción en este segmento?</a:t>
            </a:r>
            <a:endParaRPr lang="en-US" sz="51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60" name="Picture 59" descr="Logo&#10;&#10;Description automatically generated with low confidence">
            <a:extLst>
              <a:ext uri="{FF2B5EF4-FFF2-40B4-BE49-F238E27FC236}">
                <a16:creationId xmlns:a16="http://schemas.microsoft.com/office/drawing/2014/main" id="{EF9E8439-8786-D446-A67B-3704AA2224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422" y="286941"/>
            <a:ext cx="946150" cy="381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9BC2B8-FD15-44EE-B599-44E52E7AD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2325" y="-66675"/>
            <a:ext cx="5172075" cy="71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3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6AA2CB-42F8-4C2B-BBDA-2E0F019926ED}"/>
              </a:ext>
            </a:extLst>
          </p:cNvPr>
          <p:cNvSpPr txBox="1"/>
          <p:nvPr/>
        </p:nvSpPr>
        <p:spPr>
          <a:xfrm>
            <a:off x="4965431" y="2438400"/>
            <a:ext cx="7083694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/>
              <a:t>5. </a:t>
            </a:r>
            <a:r>
              <a:rPr lang="en-US" sz="4000" b="1" dirty="0" err="1"/>
              <a:t>En</a:t>
            </a:r>
            <a:r>
              <a:rPr lang="en-US" sz="4000" b="1" dirty="0"/>
              <a:t> base a las </a:t>
            </a:r>
            <a:r>
              <a:rPr lang="en-US" sz="4000" b="1" dirty="0" err="1"/>
              <a:t>características</a:t>
            </a:r>
            <a:r>
              <a:rPr lang="en-US" sz="4000" b="1" dirty="0"/>
              <a:t> / </a:t>
            </a:r>
            <a:r>
              <a:rPr lang="en-US" sz="4000" b="1" dirty="0" err="1"/>
              <a:t>recursos</a:t>
            </a:r>
            <a:r>
              <a:rPr lang="en-US" sz="4000" b="1" dirty="0"/>
              <a:t> de </a:t>
            </a:r>
            <a:r>
              <a:rPr lang="en-US" sz="4000" b="1" dirty="0">
                <a:solidFill>
                  <a:srgbClr val="F36B01"/>
                </a:solidFill>
              </a:rPr>
              <a:t>Imagine</a:t>
            </a:r>
            <a:r>
              <a:rPr lang="en-US" sz="4000" b="1" dirty="0"/>
              <a:t> </a:t>
            </a:r>
            <a:r>
              <a:rPr lang="en-US" sz="4000" b="1" dirty="0" err="1"/>
              <a:t>mencionados</a:t>
            </a:r>
            <a:r>
              <a:rPr lang="en-US" sz="4000" b="1" dirty="0"/>
              <a:t> </a:t>
            </a:r>
            <a:r>
              <a:rPr lang="en-US" sz="4000" b="1" dirty="0" err="1"/>
              <a:t>en</a:t>
            </a:r>
            <a:r>
              <a:rPr lang="en-US" sz="4000" b="1" dirty="0"/>
              <a:t> el punto anterior ¿</a:t>
            </a:r>
            <a:r>
              <a:rPr lang="en-US" sz="4000" b="1" dirty="0" err="1"/>
              <a:t>Cuáles</a:t>
            </a:r>
            <a:r>
              <a:rPr lang="en-US" sz="4000" b="1" dirty="0"/>
              <a:t> son los </a:t>
            </a:r>
            <a:r>
              <a:rPr lang="en-US" sz="4000" b="1" dirty="0" err="1"/>
              <a:t>beneficios</a:t>
            </a:r>
            <a:r>
              <a:rPr lang="en-US" sz="4000" b="1" dirty="0"/>
              <a:t> que le </a:t>
            </a:r>
            <a:r>
              <a:rPr lang="en-US" sz="4000" b="1" dirty="0" err="1"/>
              <a:t>brinda</a:t>
            </a:r>
            <a:r>
              <a:rPr lang="en-US" sz="4000" b="1" dirty="0"/>
              <a:t> a una </a:t>
            </a:r>
            <a:r>
              <a:rPr lang="en-US" sz="4000" b="1" dirty="0" err="1"/>
              <a:t>institución</a:t>
            </a:r>
            <a:r>
              <a:rPr lang="en-US" sz="4000" b="1" dirty="0"/>
              <a:t> y/o </a:t>
            </a:r>
            <a:r>
              <a:rPr lang="en-US" sz="4000" b="1" dirty="0" err="1"/>
              <a:t>profesor</a:t>
            </a:r>
            <a:r>
              <a:rPr lang="en-US" sz="4000" b="1" dirty="0"/>
              <a:t> </a:t>
            </a:r>
            <a:r>
              <a:rPr lang="en-US" sz="4000" b="1" dirty="0" err="1"/>
              <a:t>usuario</a:t>
            </a:r>
            <a:r>
              <a:rPr lang="en-US" sz="4000" b="1" dirty="0"/>
              <a:t>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AD171C-6917-4E85-96EF-DCB1647613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96" r="764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6DB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A47EB829-0C3D-4F18-BF5E-817D4A272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EAFEAA-AD68-47F9-A357-CC7BC77AF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92026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tterfly on a flower&#10;&#10;Description automatically generated">
            <a:extLst>
              <a:ext uri="{FF2B5EF4-FFF2-40B4-BE49-F238E27FC236}">
                <a16:creationId xmlns:a16="http://schemas.microsoft.com/office/drawing/2014/main" id="{62C0EF9F-C588-2B43-A94B-A706968712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CE4F82-6DC4-9E40-9F88-ABEAB6B01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214" y="2264462"/>
            <a:ext cx="3175572" cy="1232623"/>
          </a:xfrm>
          <a:prstGeom prst="rect">
            <a:avLst/>
          </a:prstGeom>
          <a:effectLst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BCA3E95-5FF8-3846-B159-D42AEB0AAF97}"/>
              </a:ext>
            </a:extLst>
          </p:cNvPr>
          <p:cNvSpPr/>
          <p:nvPr/>
        </p:nvSpPr>
        <p:spPr>
          <a:xfrm>
            <a:off x="2781802" y="4068801"/>
            <a:ext cx="6628395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spc="300">
                <a:solidFill>
                  <a:schemeClr val="bg1"/>
                </a:solidFill>
                <a:latin typeface="Tw Cen MT" panose="020B0602020104020603" pitchFamily="34" charset="77"/>
              </a:rPr>
              <a:t>BRINGING THE WORLD TO THE CLASSROOM AND THE CLASSROOM TO LIFE</a:t>
            </a:r>
            <a:endParaRPr lang="en-MX" sz="2000" spc="3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1CA465-561B-7343-B596-315D53B7A819}"/>
              </a:ext>
            </a:extLst>
          </p:cNvPr>
          <p:cNvSpPr/>
          <p:nvPr/>
        </p:nvSpPr>
        <p:spPr>
          <a:xfrm>
            <a:off x="0" y="6722532"/>
            <a:ext cx="12192000" cy="1354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501414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FBFBF"/>
      </a:accent1>
      <a:accent2>
        <a:srgbClr val="A5A5A5"/>
      </a:accent2>
      <a:accent3>
        <a:srgbClr val="A5A5A5"/>
      </a:accent3>
      <a:accent4>
        <a:srgbClr val="FFC000"/>
      </a:accent4>
      <a:accent5>
        <a:srgbClr val="7F7F7F"/>
      </a:accent5>
      <a:accent6>
        <a:srgbClr val="A5A5A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118</Words>
  <Application>Microsoft Office PowerPoint</Application>
  <PresentationFormat>Widescreen</PresentationFormat>
  <Paragraphs>12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Tw Cen MT</vt:lpstr>
      <vt:lpstr>Tw Cen MT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Riyan</dc:creator>
  <cp:lastModifiedBy>Felix, Jair</cp:lastModifiedBy>
  <cp:revision>75</cp:revision>
  <dcterms:created xsi:type="dcterms:W3CDTF">2018-09-06T09:28:39Z</dcterms:created>
  <dcterms:modified xsi:type="dcterms:W3CDTF">2022-01-11T06:05:16Z</dcterms:modified>
</cp:coreProperties>
</file>