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42"/>
  </p:notesMasterIdLst>
  <p:sldIdLst>
    <p:sldId id="256" r:id="rId5"/>
    <p:sldId id="257" r:id="rId6"/>
    <p:sldId id="333" r:id="rId7"/>
    <p:sldId id="261" r:id="rId8"/>
    <p:sldId id="262" r:id="rId9"/>
    <p:sldId id="344" r:id="rId10"/>
    <p:sldId id="301" r:id="rId11"/>
    <p:sldId id="276" r:id="rId12"/>
    <p:sldId id="263" r:id="rId13"/>
    <p:sldId id="265" r:id="rId14"/>
    <p:sldId id="268" r:id="rId15"/>
    <p:sldId id="271" r:id="rId16"/>
    <p:sldId id="313" r:id="rId17"/>
    <p:sldId id="278" r:id="rId18"/>
    <p:sldId id="282" r:id="rId19"/>
    <p:sldId id="286" r:id="rId20"/>
    <p:sldId id="293" r:id="rId21"/>
    <p:sldId id="292" r:id="rId22"/>
    <p:sldId id="296" r:id="rId23"/>
    <p:sldId id="298" r:id="rId24"/>
    <p:sldId id="332"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1" r:id="rId38"/>
    <p:sldId id="339" r:id="rId39"/>
    <p:sldId id="336" r:id="rId40"/>
    <p:sldId id="370"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D0D"/>
    <a:srgbClr val="1D3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80258" autoAdjust="0"/>
  </p:normalViewPr>
  <p:slideViewPr>
    <p:cSldViewPr snapToGrid="0">
      <p:cViewPr varScale="1">
        <p:scale>
          <a:sx n="130" d="100"/>
          <a:sy n="130" d="100"/>
        </p:scale>
        <p:origin x="2772" y="126"/>
      </p:cViewPr>
      <p:guideLst/>
    </p:cSldViewPr>
  </p:slideViewPr>
  <p:notesTextViewPr>
    <p:cViewPr>
      <p:scale>
        <a:sx n="1" d="1"/>
        <a:sy n="1" d="1"/>
      </p:scale>
      <p:origin x="0" y="0"/>
    </p:cViewPr>
  </p:notesTextViewPr>
  <p:sorterViewPr>
    <p:cViewPr>
      <p:scale>
        <a:sx n="54" d="100"/>
        <a:sy n="5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77F72-5049-445B-B3C0-5F3BE8E0E4FD}" type="datetimeFigureOut">
              <a:rPr lang="en-US" smtClean="0"/>
              <a:t>8/16/2022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A8F8D-973F-4EF8-B11E-2D9911F969DC}" type="slidenum">
              <a:rPr lang="en-US" smtClean="0"/>
              <a:t>‹#›</a:t>
            </a:fld>
            <a:endParaRPr lang="en-US"/>
          </a:p>
        </p:txBody>
      </p:sp>
    </p:spTree>
    <p:extLst>
      <p:ext uri="{BB962C8B-B14F-4D97-AF65-F5344CB8AC3E}">
        <p14:creationId xmlns:p14="http://schemas.microsoft.com/office/powerpoint/2010/main" val="1319089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a:t>
            </a:fld>
            <a:endParaRPr lang="en-US"/>
          </a:p>
        </p:txBody>
      </p:sp>
    </p:spTree>
    <p:extLst>
      <p:ext uri="{BB962C8B-B14F-4D97-AF65-F5344CB8AC3E}">
        <p14:creationId xmlns:p14="http://schemas.microsoft.com/office/powerpoint/2010/main" val="153713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To advance through the Placement Test, students click on the gray arrow in the lower right-hand corner.</a:t>
            </a:r>
            <a:br>
              <a:rPr lang="en-US" sz="1200" dirty="0"/>
            </a:br>
            <a:r>
              <a:rPr lang="en-US" sz="1200" dirty="0"/>
              <a:t> </a:t>
            </a:r>
            <a:br>
              <a:rPr lang="en-US" sz="1200" dirty="0"/>
            </a:br>
            <a:r>
              <a:rPr lang="en-US" sz="1200" dirty="0"/>
              <a:t>Also, note the blue progress bar at the bottom of the activity screen.  This progress bar shows the student how they progress at all times on a given question relative to the total number of questions.  </a:t>
            </a:r>
            <a:br>
              <a:rPr lang="en-US" sz="1200" dirty="0"/>
            </a:br>
            <a:br>
              <a:rPr lang="en-US" sz="1200" dirty="0"/>
            </a:b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10</a:t>
            </a:fld>
            <a:endParaRPr lang="en-US"/>
          </a:p>
        </p:txBody>
      </p:sp>
    </p:spTree>
    <p:extLst>
      <p:ext uri="{BB962C8B-B14F-4D97-AF65-F5344CB8AC3E}">
        <p14:creationId xmlns:p14="http://schemas.microsoft.com/office/powerpoint/2010/main" val="1454638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instructions for each activity appear in the upper left-hand corner of the screen.</a:t>
            </a:r>
            <a:br>
              <a:rPr lang="en-US" sz="1200" dirty="0"/>
            </a:br>
            <a:r>
              <a:rPr lang="en-US" sz="1200" dirty="0"/>
              <a:t> </a:t>
            </a:r>
            <a:br>
              <a:rPr lang="en-US" sz="1200" dirty="0"/>
            </a:br>
            <a:r>
              <a:rPr lang="en-US" sz="1200" dirty="0"/>
              <a:t>Here are two examples:</a:t>
            </a:r>
            <a:br>
              <a:rPr lang="en-US" sz="1200" dirty="0"/>
            </a:br>
            <a:br>
              <a:rPr lang="en-US" sz="1200" dirty="0"/>
            </a:br>
            <a:r>
              <a:rPr lang="en-US" sz="1200" dirty="0"/>
              <a:t>1. Listening  to the dialog and selecting the correct answer. </a:t>
            </a:r>
            <a:br>
              <a:rPr lang="en-US" sz="1200" dirty="0"/>
            </a:br>
            <a:br>
              <a:rPr lang="en-US" sz="1200" dirty="0"/>
            </a:br>
            <a:r>
              <a:rPr lang="en-US" sz="1200" dirty="0"/>
              <a:t>2. Selecting the correct response</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11</a:t>
            </a:fld>
            <a:endParaRPr lang="en-US"/>
          </a:p>
        </p:txBody>
      </p:sp>
    </p:spTree>
    <p:extLst>
      <p:ext uri="{BB962C8B-B14F-4D97-AF65-F5344CB8AC3E}">
        <p14:creationId xmlns:p14="http://schemas.microsoft.com/office/powerpoint/2010/main" val="3154934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chemeClr val="accent1"/>
                </a:solidFill>
              </a:rPr>
              <a:t>Level Placement</a:t>
            </a:r>
            <a:br>
              <a:rPr lang="en-US" sz="1200" dirty="0"/>
            </a:br>
            <a:br>
              <a:rPr lang="en-US" sz="1200" dirty="0"/>
            </a:br>
            <a:r>
              <a:rPr lang="en-US" sz="1200" dirty="0"/>
              <a:t>Upon completing the Placement Test, students are placed into the appropriate Level of content.</a:t>
            </a:r>
            <a:br>
              <a:rPr lang="en-US" sz="1200" dirty="0"/>
            </a:br>
            <a:br>
              <a:rPr lang="en-US" sz="1200" dirty="0"/>
            </a:br>
            <a:r>
              <a:rPr lang="en-US" sz="1200" dirty="0"/>
              <a:t>In this example, the student placed in Level 2 of 5.</a:t>
            </a:r>
            <a:br>
              <a:rPr lang="en-US" sz="1200" dirty="0"/>
            </a:b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12</a:t>
            </a:fld>
            <a:endParaRPr lang="en-US"/>
          </a:p>
        </p:txBody>
      </p:sp>
    </p:spTree>
    <p:extLst>
      <p:ext uri="{BB962C8B-B14F-4D97-AF65-F5344CB8AC3E}">
        <p14:creationId xmlns:p14="http://schemas.microsoft.com/office/powerpoint/2010/main" val="2030943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a student has been placed</a:t>
            </a:r>
            <a:r>
              <a:rPr lang="en-US" baseline="0" dirty="0"/>
              <a:t> at a specific level within </a:t>
            </a:r>
            <a:r>
              <a:rPr lang="en-US" baseline="0" dirty="0" err="1"/>
              <a:t>MyTimeENGLISH</a:t>
            </a:r>
            <a:r>
              <a:rPr lang="en-US" baseline="0" dirty="0"/>
              <a:t> – they can begin to go through the easy-to-use program…</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13</a:t>
            </a:fld>
            <a:endParaRPr lang="en-US"/>
          </a:p>
        </p:txBody>
      </p:sp>
    </p:spTree>
    <p:extLst>
      <p:ext uri="{BB962C8B-B14F-4D97-AF65-F5344CB8AC3E}">
        <p14:creationId xmlns:p14="http://schemas.microsoft.com/office/powerpoint/2010/main" val="174297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Once you have completed your </a:t>
            </a:r>
            <a:r>
              <a:rPr lang="en-US" sz="1200" i="1" dirty="0"/>
              <a:t>Placement Test</a:t>
            </a:r>
            <a:r>
              <a:rPr lang="en-US" sz="1200" dirty="0"/>
              <a:t>, you will immediately be able to start your English course.  Just follow the on-screen prompts to navigate through the course.</a:t>
            </a:r>
            <a:br>
              <a:rPr lang="en-US" sz="1200" dirty="0"/>
            </a:b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14</a:t>
            </a:fld>
            <a:endParaRPr lang="en-US"/>
          </a:p>
        </p:txBody>
      </p:sp>
    </p:spTree>
    <p:extLst>
      <p:ext uri="{BB962C8B-B14F-4D97-AF65-F5344CB8AC3E}">
        <p14:creationId xmlns:p14="http://schemas.microsoft.com/office/powerpoint/2010/main" val="320444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Progress bars help students track course completion giving them a sense of personal achievement. The progress bars at the top of the screen will students know what Level, Unit and Lesson they are in.  The yellow bar also shows</a:t>
            </a:r>
            <a:r>
              <a:rPr lang="en-US" sz="1200" baseline="0" dirty="0"/>
              <a:t> their </a:t>
            </a:r>
            <a:r>
              <a:rPr lang="en-US" sz="1200" dirty="0"/>
              <a:t>progress in each and the percentage of completion.</a:t>
            </a:r>
          </a:p>
          <a:p>
            <a:endParaRPr lang="en-US" sz="1200" dirty="0"/>
          </a:p>
          <a:p>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15</a:t>
            </a:fld>
            <a:endParaRPr lang="en-US"/>
          </a:p>
        </p:txBody>
      </p:sp>
    </p:spTree>
    <p:extLst>
      <p:ext uri="{BB962C8B-B14F-4D97-AF65-F5344CB8AC3E}">
        <p14:creationId xmlns:p14="http://schemas.microsoft.com/office/powerpoint/2010/main" val="3683402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You can see the Table of Contents, the Gradebook or the Dictionaries at any time by clicking on the drop-down menu in the upper left-hand corner of the screen</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16</a:t>
            </a:fld>
            <a:endParaRPr lang="en-US"/>
          </a:p>
        </p:txBody>
      </p:sp>
    </p:spTree>
    <p:extLst>
      <p:ext uri="{BB962C8B-B14F-4D97-AF65-F5344CB8AC3E}">
        <p14:creationId xmlns:p14="http://schemas.microsoft.com/office/powerpoint/2010/main" val="2913409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b="1" dirty="0"/>
              <a:t>Review</a:t>
            </a:r>
            <a:r>
              <a:rPr lang="en-US" sz="1200" dirty="0"/>
              <a:t> activities give students more practice in an area specific to the Unit you are finishing.</a:t>
            </a:r>
            <a:br>
              <a:rPr lang="en-US" sz="1100" dirty="0"/>
            </a:b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17</a:t>
            </a:fld>
            <a:endParaRPr lang="en-US"/>
          </a:p>
        </p:txBody>
      </p:sp>
    </p:spTree>
    <p:extLst>
      <p:ext uri="{BB962C8B-B14F-4D97-AF65-F5344CB8AC3E}">
        <p14:creationId xmlns:p14="http://schemas.microsoft.com/office/powerpoint/2010/main" val="1830489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b="1" dirty="0"/>
              <a:t>Unit Test </a:t>
            </a:r>
            <a:r>
              <a:rPr lang="en-US" sz="1200" dirty="0"/>
              <a:t>at the end of each Unit is a game-based test for you to see how much you have learned.  You will see your correct and incorrect answers on the screen and your final score will be posted to your gradebook.  Be sure to click on </a:t>
            </a:r>
            <a:r>
              <a:rPr lang="en-US" sz="1200" b="1" dirty="0"/>
              <a:t>Submit</a:t>
            </a:r>
            <a:r>
              <a:rPr lang="en-US" sz="1200" dirty="0"/>
              <a:t> in the lower right-hand corner to submit you answers.</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18</a:t>
            </a:fld>
            <a:endParaRPr lang="en-US"/>
          </a:p>
        </p:txBody>
      </p:sp>
    </p:spTree>
    <p:extLst>
      <p:ext uri="{BB962C8B-B14F-4D97-AF65-F5344CB8AC3E}">
        <p14:creationId xmlns:p14="http://schemas.microsoft.com/office/powerpoint/2010/main" val="290422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Levels 1, 2 3 and 4 each have 2 Progress Tests.  You must complete the Progress Test to start the next Part, but you are not required to achieve a certain score.</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19</a:t>
            </a:fld>
            <a:endParaRPr lang="en-US"/>
          </a:p>
        </p:txBody>
      </p:sp>
    </p:spTree>
    <p:extLst>
      <p:ext uri="{BB962C8B-B14F-4D97-AF65-F5344CB8AC3E}">
        <p14:creationId xmlns:p14="http://schemas.microsoft.com/office/powerpoint/2010/main" val="356318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lnSpc>
                <a:spcPct val="100000"/>
              </a:lnSpc>
              <a:spcBef>
                <a:spcPts val="0"/>
              </a:spcBef>
              <a:buNone/>
            </a:pPr>
            <a:r>
              <a:rPr lang="en-US" sz="1200" dirty="0" err="1"/>
              <a:t>My</a:t>
            </a:r>
            <a:r>
              <a:rPr lang="en-US" sz="1200" dirty="0" err="1">
                <a:solidFill>
                  <a:srgbClr val="FFC000"/>
                </a:solidFill>
              </a:rPr>
              <a:t>Time</a:t>
            </a:r>
            <a:r>
              <a:rPr lang="en-US" sz="1200" dirty="0" err="1"/>
              <a:t>E</a:t>
            </a:r>
            <a:r>
              <a:rPr lang="en-US" sz="1200" dirty="0" err="1">
                <a:solidFill>
                  <a:srgbClr val="FFC000"/>
                </a:solidFill>
              </a:rPr>
              <a:t>NGL</a:t>
            </a:r>
            <a:r>
              <a:rPr lang="en-US" sz="1200" dirty="0" err="1"/>
              <a:t>ISH</a:t>
            </a:r>
            <a:r>
              <a:rPr lang="en-US" sz="1200" dirty="0"/>
              <a:t> is an easy-to-use, online General English program that empowers learners to achieve their personal language goals on their own, at their own pace.</a:t>
            </a:r>
          </a:p>
        </p:txBody>
      </p:sp>
      <p:sp>
        <p:nvSpPr>
          <p:cNvPr id="4" name="Slide Number Placeholder 3"/>
          <p:cNvSpPr>
            <a:spLocks noGrp="1"/>
          </p:cNvSpPr>
          <p:nvPr>
            <p:ph type="sldNum" sz="quarter" idx="10"/>
          </p:nvPr>
        </p:nvSpPr>
        <p:spPr/>
        <p:txBody>
          <a:bodyPr/>
          <a:lstStyle/>
          <a:p>
            <a:fld id="{33FA8F8D-973F-4EF8-B11E-2D9911F969DC}" type="slidenum">
              <a:rPr lang="en-US" smtClean="0"/>
              <a:t>2</a:t>
            </a:fld>
            <a:endParaRPr lang="en-US"/>
          </a:p>
        </p:txBody>
      </p:sp>
    </p:spTree>
    <p:extLst>
      <p:ext uri="{BB962C8B-B14F-4D97-AF65-F5344CB8AC3E}">
        <p14:creationId xmlns:p14="http://schemas.microsoft.com/office/powerpoint/2010/main" val="2085208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Levels 1, 2 3 and 4 all contain a Final Test in Part 3. This test is similar to the Progress Tests but in order to advance to the next Level, you must score 60% or greater</a:t>
            </a:r>
            <a:r>
              <a:rPr lang="en-US" sz="1200" b="1" dirty="0"/>
              <a:t>.</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20</a:t>
            </a:fld>
            <a:endParaRPr lang="en-US"/>
          </a:p>
        </p:txBody>
      </p:sp>
    </p:spTree>
    <p:extLst>
      <p:ext uri="{BB962C8B-B14F-4D97-AF65-F5344CB8AC3E}">
        <p14:creationId xmlns:p14="http://schemas.microsoft.com/office/powerpoint/2010/main" val="11719555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C53EC0F-2FFD-4DA7-AEA7-5E62E4716157}" type="slidenum">
              <a:rPr lang="en-US" altLang="en-US" sz="1200" smtClean="0">
                <a:latin typeface="Calibri" panose="020F0502020204030204" pitchFamily="34" charset="0"/>
              </a:rPr>
              <a:pPr/>
              <a:t>22</a:t>
            </a:fld>
            <a:endParaRPr lang="en-US" altLang="en-US" sz="1200">
              <a:latin typeface="Calibri" panose="020F0502020204030204" pitchFamily="34" charset="0"/>
            </a:endParaRPr>
          </a:p>
        </p:txBody>
      </p:sp>
    </p:spTree>
    <p:extLst>
      <p:ext uri="{BB962C8B-B14F-4D97-AF65-F5344CB8AC3E}">
        <p14:creationId xmlns:p14="http://schemas.microsoft.com/office/powerpoint/2010/main" val="266302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kern="1200" dirty="0">
                <a:solidFill>
                  <a:schemeClr val="accent1"/>
                </a:solidFill>
                <a:latin typeface="+mn-lt"/>
                <a:ea typeface="+mn-ea"/>
                <a:cs typeface="+mn-cs"/>
              </a:rPr>
              <a:t>Modified Administrator View/Report</a:t>
            </a:r>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B0F5627-C7A0-4F45-97F1-064A672707CC}" type="slidenum">
              <a:rPr lang="en-US" altLang="en-US" sz="1200" smtClean="0">
                <a:latin typeface="Calibri" panose="020F0502020204030204" pitchFamily="34" charset="0"/>
              </a:rPr>
              <a:pPr/>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29294250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ctr">
              <a:defRPr/>
            </a:pPr>
            <a:r>
              <a:rPr lang="en-US" sz="1200" kern="1200" dirty="0">
                <a:solidFill>
                  <a:schemeClr val="accent1"/>
                </a:solidFill>
                <a:latin typeface="+mn-lt"/>
                <a:ea typeface="+mn-ea"/>
                <a:cs typeface="+mn-cs"/>
              </a:rPr>
              <a:t>Usage Report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2AFCD3F-D2CE-4B23-A4E1-2560B6B986C5}" type="slidenum">
              <a:rPr lang="en-US" altLang="en-US" sz="1200" smtClean="0">
                <a:latin typeface="Calibri" panose="020F0502020204030204" pitchFamily="34" charset="0"/>
              </a:rPr>
              <a:pPr/>
              <a:t>24</a:t>
            </a:fld>
            <a:endParaRPr lang="en-US" altLang="en-US" sz="1200">
              <a:latin typeface="Calibri" panose="020F0502020204030204" pitchFamily="34" charset="0"/>
            </a:endParaRPr>
          </a:p>
        </p:txBody>
      </p:sp>
    </p:spTree>
    <p:extLst>
      <p:ext uri="{BB962C8B-B14F-4D97-AF65-F5344CB8AC3E}">
        <p14:creationId xmlns:p14="http://schemas.microsoft.com/office/powerpoint/2010/main" val="425232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accent1"/>
                </a:solidFill>
                <a:latin typeface="+mn-lt"/>
                <a:ea typeface="+mn-ea"/>
                <a:cs typeface="+mn-cs"/>
              </a:rPr>
              <a:t>Coordinator View</a:t>
            </a:r>
          </a:p>
          <a:p>
            <a:endParaRPr lang="en-US"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9865C54-9CAD-4EFB-BB29-C3656EC1E562}" type="slidenum">
              <a:rPr lang="en-US" altLang="en-US" sz="1200" smtClean="0">
                <a:latin typeface="Calibri" panose="020F0502020204030204" pitchFamily="34" charset="0"/>
              </a:rPr>
              <a:pPr/>
              <a:t>25</a:t>
            </a:fld>
            <a:endParaRPr lang="en-US" altLang="en-US" sz="1200">
              <a:latin typeface="Calibri" panose="020F0502020204030204" pitchFamily="34" charset="0"/>
            </a:endParaRPr>
          </a:p>
        </p:txBody>
      </p:sp>
    </p:spTree>
    <p:extLst>
      <p:ext uri="{BB962C8B-B14F-4D97-AF65-F5344CB8AC3E}">
        <p14:creationId xmlns:p14="http://schemas.microsoft.com/office/powerpoint/2010/main" val="2044032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en-US" sz="1200" kern="1200" dirty="0">
                <a:solidFill>
                  <a:schemeClr val="accent1"/>
                </a:solidFill>
                <a:latin typeface="+mn-lt"/>
                <a:ea typeface="+mn-ea"/>
                <a:cs typeface="+mn-cs"/>
              </a:rPr>
              <a:t>Standard Student View</a:t>
            </a:r>
          </a:p>
          <a:p>
            <a:endParaRPr lang="en-US"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0F77A57-6949-4005-BCCD-17F691B015B8}" type="slidenum">
              <a:rPr lang="en-US" altLang="en-US" sz="1200" smtClean="0">
                <a:latin typeface="Calibri" panose="020F0502020204030204" pitchFamily="34" charset="0"/>
              </a:rPr>
              <a:pPr/>
              <a:t>26</a:t>
            </a:fld>
            <a:endParaRPr lang="en-US" altLang="en-US" sz="1200">
              <a:latin typeface="Calibri" panose="020F0502020204030204" pitchFamily="34" charset="0"/>
            </a:endParaRPr>
          </a:p>
        </p:txBody>
      </p:sp>
    </p:spTree>
    <p:extLst>
      <p:ext uri="{BB962C8B-B14F-4D97-AF65-F5344CB8AC3E}">
        <p14:creationId xmlns:p14="http://schemas.microsoft.com/office/powerpoint/2010/main" val="41571587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en-US" sz="1200" kern="1200" dirty="0">
                <a:solidFill>
                  <a:schemeClr val="accent1"/>
                </a:solidFill>
                <a:latin typeface="+mn-lt"/>
                <a:ea typeface="+mn-ea"/>
                <a:cs typeface="+mn-cs"/>
              </a:rPr>
              <a:t>Student View</a:t>
            </a:r>
          </a:p>
          <a:p>
            <a:endParaRPr lang="en-US"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B377BCA-3287-4D0A-8B1B-575F39408456}" type="slidenum">
              <a:rPr lang="en-US" altLang="en-US" sz="1200" smtClean="0">
                <a:latin typeface="Calibri" panose="020F0502020204030204" pitchFamily="34" charset="0"/>
              </a:rPr>
              <a:pPr/>
              <a:t>27</a:t>
            </a:fld>
            <a:endParaRPr lang="en-US" altLang="en-US" sz="1200">
              <a:latin typeface="Calibri" panose="020F0502020204030204" pitchFamily="34" charset="0"/>
            </a:endParaRPr>
          </a:p>
        </p:txBody>
      </p:sp>
    </p:spTree>
    <p:extLst>
      <p:ext uri="{BB962C8B-B14F-4D97-AF65-F5344CB8AC3E}">
        <p14:creationId xmlns:p14="http://schemas.microsoft.com/office/powerpoint/2010/main" val="667067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defRPr/>
            </a:pPr>
            <a:r>
              <a:rPr lang="en-US" sz="1200" kern="1200" dirty="0">
                <a:solidFill>
                  <a:schemeClr val="tx1"/>
                </a:solidFill>
                <a:latin typeface="+mn-lt"/>
                <a:ea typeface="+mn-ea"/>
                <a:cs typeface="+mn-cs"/>
              </a:rPr>
              <a:t>Gradebook View</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24FF32E-3FF9-4D43-B7BC-5081A083B374}" type="slidenum">
              <a:rPr lang="en-US" altLang="en-US" sz="1200" smtClean="0">
                <a:latin typeface="Calibri" panose="020F0502020204030204" pitchFamily="34" charset="0"/>
              </a:rPr>
              <a:pPr/>
              <a:t>28</a:t>
            </a:fld>
            <a:endParaRPr lang="en-US" altLang="en-US" sz="1200">
              <a:latin typeface="Calibri" panose="020F0502020204030204" pitchFamily="34" charset="0"/>
            </a:endParaRPr>
          </a:p>
        </p:txBody>
      </p:sp>
    </p:spTree>
    <p:extLst>
      <p:ext uri="{BB962C8B-B14F-4D97-AF65-F5344CB8AC3E}">
        <p14:creationId xmlns:p14="http://schemas.microsoft.com/office/powerpoint/2010/main" val="24085287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tx1"/>
                </a:solidFill>
                <a:latin typeface="Arial" panose="020B0604020202020204" pitchFamily="34" charset="0"/>
              </a:rPr>
              <a:t>Score Detail View and Audio Sample Review</a:t>
            </a:r>
          </a:p>
          <a:p>
            <a:endParaRPr lang="en-US"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B6ED782-F992-4105-9EB3-9F6CED4C9065}" type="slidenum">
              <a:rPr lang="en-US" altLang="en-US" sz="1200" smtClean="0">
                <a:latin typeface="Calibri" panose="020F0502020204030204" pitchFamily="34" charset="0"/>
              </a:rPr>
              <a:pPr/>
              <a:t>29</a:t>
            </a:fld>
            <a:endParaRPr lang="en-US" altLang="en-US" sz="1200">
              <a:latin typeface="Calibri" panose="020F0502020204030204" pitchFamily="34" charset="0"/>
            </a:endParaRPr>
          </a:p>
        </p:txBody>
      </p:sp>
    </p:spTree>
    <p:extLst>
      <p:ext uri="{BB962C8B-B14F-4D97-AF65-F5344CB8AC3E}">
        <p14:creationId xmlns:p14="http://schemas.microsoft.com/office/powerpoint/2010/main" val="1658501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chemeClr val="accent1"/>
                </a:solidFill>
                <a:latin typeface="Arial" panose="020B0604020202020204" pitchFamily="34" charset="0"/>
              </a:rPr>
              <a:t>Individual Student Detailed Activity Report</a:t>
            </a:r>
            <a:endParaRPr lang="en-US"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5077D7-9984-4C65-ABAA-586B3DA5886D}" type="slidenum">
              <a:rPr lang="en-US" altLang="en-US" sz="1200" smtClean="0">
                <a:latin typeface="Calibri" panose="020F0502020204030204" pitchFamily="34" charset="0"/>
              </a:rPr>
              <a:pPr/>
              <a:t>30</a:t>
            </a:fld>
            <a:endParaRPr lang="en-US" altLang="en-US" sz="1200">
              <a:latin typeface="Calibri" panose="020F0502020204030204" pitchFamily="34" charset="0"/>
            </a:endParaRPr>
          </a:p>
        </p:txBody>
      </p:sp>
    </p:spTree>
    <p:extLst>
      <p:ext uri="{BB962C8B-B14F-4D97-AF65-F5344CB8AC3E}">
        <p14:creationId xmlns:p14="http://schemas.microsoft.com/office/powerpoint/2010/main" val="925532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Perfect</a:t>
            </a:r>
            <a:r>
              <a:rPr lang="en-US" baseline="0" dirty="0"/>
              <a:t> for blended courses that offer some limited face-to-face instruction.  </a:t>
            </a:r>
          </a:p>
          <a:p>
            <a:r>
              <a:rPr lang="en-US" baseline="0" dirty="0"/>
              <a:t>These features motivate the learner to move through their independent work so that they come to class prepared to communicate and participate. </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3</a:t>
            </a:fld>
            <a:endParaRPr lang="en-US"/>
          </a:p>
        </p:txBody>
      </p:sp>
    </p:spTree>
    <p:extLst>
      <p:ext uri="{BB962C8B-B14F-4D97-AF65-F5344CB8AC3E}">
        <p14:creationId xmlns:p14="http://schemas.microsoft.com/office/powerpoint/2010/main" val="574569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kern="1200" dirty="0">
                <a:solidFill>
                  <a:schemeClr val="accent1"/>
                </a:solidFill>
                <a:latin typeface="+mn-lt"/>
                <a:ea typeface="Calibri" panose="020F0502020204030204" pitchFamily="34" charset="0"/>
                <a:cs typeface="Times New Roman" panose="02020603050405020304" pitchFamily="18" charset="0"/>
              </a:rPr>
              <a:t>Standard </a:t>
            </a:r>
            <a:r>
              <a:rPr lang="en-US" sz="1200" kern="1200" dirty="0" err="1">
                <a:solidFill>
                  <a:schemeClr val="accent1"/>
                </a:solidFill>
                <a:latin typeface="+mn-lt"/>
                <a:ea typeface="Calibri" panose="020F0502020204030204" pitchFamily="34" charset="0"/>
                <a:cs typeface="Times New Roman" panose="02020603050405020304" pitchFamily="18" charset="0"/>
              </a:rPr>
              <a:t>MyELT</a:t>
            </a:r>
            <a:r>
              <a:rPr lang="en-US" sz="1200" kern="1200" dirty="0">
                <a:solidFill>
                  <a:schemeClr val="accent1"/>
                </a:solidFill>
                <a:latin typeface="+mn-lt"/>
                <a:ea typeface="Calibri" panose="020F0502020204030204" pitchFamily="34" charset="0"/>
                <a:cs typeface="Times New Roman" panose="02020603050405020304" pitchFamily="18" charset="0"/>
              </a:rPr>
              <a:t> Reports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01F0543-F054-466B-83AB-FA0E7F26EEC8}" type="slidenum">
              <a:rPr lang="en-US" altLang="en-US" sz="1200" smtClean="0">
                <a:latin typeface="Calibri" panose="020F0502020204030204" pitchFamily="34" charset="0"/>
              </a:rPr>
              <a:pPr/>
              <a:t>31</a:t>
            </a:fld>
            <a:endParaRPr lang="en-US" altLang="en-US" sz="1200">
              <a:latin typeface="Calibri" panose="020F0502020204030204" pitchFamily="34" charset="0"/>
            </a:endParaRPr>
          </a:p>
        </p:txBody>
      </p:sp>
    </p:spTree>
    <p:extLst>
      <p:ext uri="{BB962C8B-B14F-4D97-AF65-F5344CB8AC3E}">
        <p14:creationId xmlns:p14="http://schemas.microsoft.com/office/powerpoint/2010/main" val="1127692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a:solidFill>
                  <a:schemeClr val="accent1"/>
                </a:solidFill>
              </a:rPr>
              <a:t>Activity Statistics: </a:t>
            </a:r>
            <a:r>
              <a:rPr lang="en-US" altLang="en-US" sz="1200" dirty="0"/>
              <a:t>This report shows the number of students who have taken a particular activity in a course and the range of grades and median, mean scores.</a:t>
            </a:r>
            <a:br>
              <a:rPr lang="en-US" altLang="en-US" sz="1200" dirty="0"/>
            </a:b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32</a:t>
            </a:fld>
            <a:endParaRPr lang="en-US"/>
          </a:p>
        </p:txBody>
      </p:sp>
    </p:spTree>
    <p:extLst>
      <p:ext uri="{BB962C8B-B14F-4D97-AF65-F5344CB8AC3E}">
        <p14:creationId xmlns:p14="http://schemas.microsoft.com/office/powerpoint/2010/main" val="1697728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sz="1200" b="1" dirty="0"/>
              <a:t>Scores, by Student (Details)</a:t>
            </a:r>
            <a:r>
              <a:rPr lang="en-US" altLang="en-US" sz="1200" dirty="0"/>
              <a:t>: </a:t>
            </a:r>
            <a:br>
              <a:rPr lang="en-US" altLang="en-US" sz="1200" dirty="0"/>
            </a:br>
            <a:r>
              <a:rPr lang="en-US" altLang="en-US" sz="1200" dirty="0"/>
              <a:t>Scores for all activities taken by user</a:t>
            </a:r>
            <a:br>
              <a:rPr lang="en-US" altLang="en-US" sz="900" dirty="0"/>
            </a:br>
            <a:endParaRPr lang="en-US" altLang="en-US" sz="900" dirty="0"/>
          </a:p>
          <a:p>
            <a:pPr>
              <a:spcBef>
                <a:spcPct val="0"/>
              </a:spcBef>
              <a:buFontTx/>
              <a:buChar char="•"/>
            </a:pPr>
            <a:r>
              <a:rPr lang="en-US" altLang="en-US" u="sng" dirty="0">
                <a:cs typeface="Times New Roman" panose="02020603050405020304" pitchFamily="18" charset="0"/>
              </a:rPr>
              <a:t>Activity</a:t>
            </a:r>
            <a:r>
              <a:rPr lang="en-US" altLang="en-US" dirty="0">
                <a:cs typeface="Times New Roman" panose="02020603050405020304" pitchFamily="18" charset="0"/>
              </a:rPr>
              <a:t>: name of activity the user has taken</a:t>
            </a:r>
            <a:endParaRPr lang="en-US" altLang="en-US" dirty="0"/>
          </a:p>
          <a:p>
            <a:pPr>
              <a:spcBef>
                <a:spcPct val="0"/>
              </a:spcBef>
              <a:buFontTx/>
              <a:buChar char="•"/>
            </a:pPr>
            <a:r>
              <a:rPr lang="en-US" altLang="en-US" u="sng" dirty="0">
                <a:cs typeface="Times New Roman" panose="02020603050405020304" pitchFamily="18" charset="0"/>
              </a:rPr>
              <a:t>Date Taken</a:t>
            </a:r>
            <a:r>
              <a:rPr lang="en-US" altLang="en-US" dirty="0">
                <a:cs typeface="Times New Roman" panose="02020603050405020304" pitchFamily="18" charset="0"/>
              </a:rPr>
              <a:t>: date of the user’s last take of that activity</a:t>
            </a:r>
            <a:endParaRPr lang="en-US" altLang="en-US" dirty="0"/>
          </a:p>
          <a:p>
            <a:pPr>
              <a:spcBef>
                <a:spcPct val="0"/>
              </a:spcBef>
              <a:buFontTx/>
              <a:buChar char="•"/>
            </a:pPr>
            <a:r>
              <a:rPr lang="en-US" altLang="en-US" u="sng" dirty="0">
                <a:cs typeface="Times New Roman" panose="02020603050405020304" pitchFamily="18" charset="0"/>
              </a:rPr>
              <a:t>Score</a:t>
            </a:r>
            <a:r>
              <a:rPr lang="en-US" altLang="en-US" dirty="0">
                <a:cs typeface="Times New Roman" panose="02020603050405020304" pitchFamily="18" charset="0"/>
              </a:rPr>
              <a:t>: Points the user received</a:t>
            </a:r>
            <a:endParaRPr lang="en-US" altLang="en-US" dirty="0"/>
          </a:p>
          <a:p>
            <a:pPr>
              <a:spcBef>
                <a:spcPct val="0"/>
              </a:spcBef>
              <a:buFontTx/>
              <a:buChar char="•"/>
            </a:pPr>
            <a:r>
              <a:rPr lang="en-US" altLang="en-US" u="sng" dirty="0">
                <a:cs typeface="Times New Roman" panose="02020603050405020304" pitchFamily="18" charset="0"/>
              </a:rPr>
              <a:t>Possible</a:t>
            </a:r>
            <a:r>
              <a:rPr lang="en-US" altLang="en-US" dirty="0">
                <a:cs typeface="Times New Roman" panose="02020603050405020304" pitchFamily="18" charset="0"/>
              </a:rPr>
              <a:t>: Total points possible in an activity</a:t>
            </a:r>
            <a:endParaRPr lang="en-US" altLang="en-US" dirty="0"/>
          </a:p>
          <a:p>
            <a:pPr>
              <a:spcBef>
                <a:spcPct val="0"/>
              </a:spcBef>
              <a:buFontTx/>
              <a:buChar char="•"/>
            </a:pPr>
            <a:r>
              <a:rPr lang="en-US" altLang="en-US" u="sng" dirty="0">
                <a:cs typeface="Times New Roman" panose="02020603050405020304" pitchFamily="18" charset="0"/>
              </a:rPr>
              <a:t>Percent</a:t>
            </a:r>
            <a:r>
              <a:rPr lang="en-US" altLang="en-US" dirty="0">
                <a:cs typeface="Times New Roman" panose="02020603050405020304" pitchFamily="18" charset="0"/>
              </a:rPr>
              <a:t>: Shows total percentage of the activity the user got correct</a:t>
            </a:r>
            <a:endParaRPr lang="en-US" altLang="en-US" dirty="0"/>
          </a:p>
          <a:p>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B9D736E-9F41-4237-8B2D-9F38CE095516}" type="slidenum">
              <a:rPr lang="en-US" altLang="en-US" sz="1200" smtClean="0">
                <a:latin typeface="Calibri" panose="020F0502020204030204" pitchFamily="34" charset="0"/>
              </a:rPr>
              <a:pPr/>
              <a:t>33</a:t>
            </a:fld>
            <a:endParaRPr lang="en-US" altLang="en-US" sz="1200">
              <a:latin typeface="Calibri" panose="020F0502020204030204" pitchFamily="34" charset="0"/>
            </a:endParaRPr>
          </a:p>
        </p:txBody>
      </p:sp>
    </p:spTree>
    <p:extLst>
      <p:ext uri="{BB962C8B-B14F-4D97-AF65-F5344CB8AC3E}">
        <p14:creationId xmlns:p14="http://schemas.microsoft.com/office/powerpoint/2010/main" val="33944037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spcBef>
                <a:spcPct val="0"/>
              </a:spcBef>
              <a:buFontTx/>
              <a:buNone/>
            </a:pPr>
            <a:r>
              <a:rPr lang="en-US" altLang="en-US" sz="1200" b="1" dirty="0">
                <a:solidFill>
                  <a:schemeClr val="accent1"/>
                </a:solidFill>
              </a:rPr>
              <a:t>Time Spent, by Student</a:t>
            </a:r>
          </a:p>
          <a:p>
            <a:pPr>
              <a:spcBef>
                <a:spcPct val="0"/>
              </a:spcBef>
              <a:buFontTx/>
              <a:buNone/>
            </a:pPr>
            <a:r>
              <a:rPr lang="en-US" altLang="en-US" sz="1200" dirty="0">
                <a:solidFill>
                  <a:schemeClr val="tx1"/>
                </a:solidFill>
                <a:latin typeface="Arial" panose="020B0604020202020204" pitchFamily="34" charset="0"/>
              </a:rPr>
              <a:t>This report lists all of the activities taken by a student in a course, the book from which the assignments were created, the date that work on the activity was last taken, the score and the total time spent by the student on the activity in question.</a:t>
            </a:r>
          </a:p>
          <a:p>
            <a:pPr>
              <a:spcBef>
                <a:spcPct val="0"/>
              </a:spcBef>
              <a:buFontTx/>
              <a:buNone/>
            </a:pPr>
            <a:endParaRPr lang="en-US" altLang="en-US" sz="1400" dirty="0">
              <a:solidFill>
                <a:schemeClr val="tx1"/>
              </a:solidFill>
              <a:latin typeface="Arial" panose="020B0604020202020204" pitchFamily="34" charset="0"/>
            </a:endParaRPr>
          </a:p>
          <a:p>
            <a:pPr marL="342900" indent="-342900">
              <a:lnSpc>
                <a:spcPct val="115000"/>
              </a:lnSpc>
              <a:spcBef>
                <a:spcPts val="0"/>
              </a:spcBef>
              <a:spcAft>
                <a:spcPts val="0"/>
              </a:spcAft>
              <a:buFont typeface="Symbol" panose="05050102010706020507" pitchFamily="18" charset="2"/>
              <a:buChar char=""/>
              <a:defRPr/>
            </a:pPr>
            <a:r>
              <a:rPr lang="en-US" u="sng" dirty="0">
                <a:ea typeface="Calibri" panose="020F0502020204030204" pitchFamily="34" charset="0"/>
                <a:cs typeface="Times New Roman" panose="02020603050405020304" pitchFamily="18" charset="0"/>
              </a:rPr>
              <a:t>Activity</a:t>
            </a:r>
            <a:r>
              <a:rPr lang="en-US" dirty="0">
                <a:ea typeface="Calibri" panose="020F0502020204030204" pitchFamily="34" charset="0"/>
                <a:cs typeface="Times New Roman" panose="02020603050405020304" pitchFamily="18" charset="0"/>
              </a:rPr>
              <a:t>: Name of the activity the score refers to</a:t>
            </a:r>
          </a:p>
          <a:p>
            <a:pPr marL="342900" indent="-342900">
              <a:lnSpc>
                <a:spcPct val="115000"/>
              </a:lnSpc>
              <a:spcBef>
                <a:spcPts val="0"/>
              </a:spcBef>
              <a:spcAft>
                <a:spcPts val="0"/>
              </a:spcAft>
              <a:buFont typeface="Symbol" panose="05050102010706020507" pitchFamily="18" charset="2"/>
              <a:buChar char=""/>
              <a:defRPr/>
            </a:pPr>
            <a:r>
              <a:rPr lang="en-US" u="sng" dirty="0">
                <a:ea typeface="Calibri" panose="020F0502020204030204" pitchFamily="34" charset="0"/>
                <a:cs typeface="Times New Roman" panose="02020603050405020304" pitchFamily="18" charset="0"/>
              </a:rPr>
              <a:t>Book Name</a:t>
            </a:r>
            <a:r>
              <a:rPr lang="en-US" dirty="0">
                <a:ea typeface="Calibri" panose="020F0502020204030204" pitchFamily="34" charset="0"/>
                <a:cs typeface="Times New Roman" panose="02020603050405020304" pitchFamily="18" charset="0"/>
              </a:rPr>
              <a:t>: Book the activity is from</a:t>
            </a:r>
          </a:p>
          <a:p>
            <a:pPr marL="342900" indent="-342900">
              <a:lnSpc>
                <a:spcPct val="115000"/>
              </a:lnSpc>
              <a:spcBef>
                <a:spcPts val="0"/>
              </a:spcBef>
              <a:spcAft>
                <a:spcPts val="0"/>
              </a:spcAft>
              <a:buFont typeface="Symbol" panose="05050102010706020507" pitchFamily="18" charset="2"/>
              <a:buChar char=""/>
              <a:defRPr/>
            </a:pPr>
            <a:r>
              <a:rPr lang="en-US" u="sng" dirty="0">
                <a:ea typeface="Calibri" panose="020F0502020204030204" pitchFamily="34" charset="0"/>
                <a:cs typeface="Times New Roman" panose="02020603050405020304" pitchFamily="18" charset="0"/>
              </a:rPr>
              <a:t>Score %</a:t>
            </a:r>
            <a:r>
              <a:rPr lang="en-US" dirty="0">
                <a:ea typeface="Calibri" panose="020F0502020204030204" pitchFamily="34" charset="0"/>
                <a:cs typeface="Times New Roman" panose="02020603050405020304" pitchFamily="18" charset="0"/>
              </a:rPr>
              <a:t>: Score the student achieved for that particular activity</a:t>
            </a:r>
          </a:p>
          <a:p>
            <a:pPr marL="342900" indent="-342900">
              <a:lnSpc>
                <a:spcPct val="115000"/>
              </a:lnSpc>
              <a:spcBef>
                <a:spcPts val="0"/>
              </a:spcBef>
              <a:spcAft>
                <a:spcPts val="0"/>
              </a:spcAft>
              <a:buFont typeface="Symbol" panose="05050102010706020507" pitchFamily="18" charset="2"/>
              <a:buChar char=""/>
              <a:defRPr/>
            </a:pPr>
            <a:r>
              <a:rPr lang="en-US" u="sng" dirty="0">
                <a:ea typeface="Calibri" panose="020F0502020204030204" pitchFamily="34" charset="0"/>
                <a:cs typeface="Times New Roman" panose="02020603050405020304" pitchFamily="18" charset="0"/>
              </a:rPr>
              <a:t>Last Date Taken</a:t>
            </a:r>
            <a:r>
              <a:rPr lang="en-US" dirty="0">
                <a:ea typeface="Calibri" panose="020F0502020204030204" pitchFamily="34" charset="0"/>
                <a:cs typeface="Times New Roman" panose="02020603050405020304" pitchFamily="18" charset="0"/>
              </a:rPr>
              <a:t>: Last time the student attempted the activity</a:t>
            </a:r>
          </a:p>
          <a:p>
            <a:pPr marL="342900" indent="-342900">
              <a:lnSpc>
                <a:spcPct val="115000"/>
              </a:lnSpc>
              <a:spcBef>
                <a:spcPts val="0"/>
              </a:spcBef>
              <a:spcAft>
                <a:spcPts val="1000"/>
              </a:spcAft>
              <a:buFont typeface="Symbol" panose="05050102010706020507" pitchFamily="18" charset="2"/>
              <a:buChar char=""/>
              <a:defRPr/>
            </a:pPr>
            <a:r>
              <a:rPr lang="en-US" u="sng" dirty="0">
                <a:ea typeface="Calibri" panose="020F0502020204030204" pitchFamily="34" charset="0"/>
                <a:cs typeface="Times New Roman" panose="02020603050405020304" pitchFamily="18" charset="0"/>
              </a:rPr>
              <a:t>Total Time Spent</a:t>
            </a:r>
            <a:r>
              <a:rPr lang="en-US" dirty="0">
                <a:ea typeface="Calibri" panose="020F0502020204030204" pitchFamily="34" charset="0"/>
                <a:cs typeface="Times New Roman" panose="02020603050405020304" pitchFamily="18" charset="0"/>
              </a:rPr>
              <a:t>: Total time the student spent taking the activity – all takes</a:t>
            </a:r>
          </a:p>
          <a:p>
            <a:pPr>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D9B9529-034E-4C89-8127-7EFAA5870E0A}" type="slidenum">
              <a:rPr lang="en-US" altLang="en-US" sz="1200" smtClean="0">
                <a:latin typeface="Calibri" panose="020F0502020204030204" pitchFamily="34" charset="0"/>
              </a:rPr>
              <a:pPr/>
              <a:t>34</a:t>
            </a:fld>
            <a:endParaRPr lang="en-US" altLang="en-US" sz="1200">
              <a:latin typeface="Calibri" panose="020F0502020204030204" pitchFamily="34" charset="0"/>
            </a:endParaRPr>
          </a:p>
        </p:txBody>
      </p:sp>
    </p:spTree>
    <p:extLst>
      <p:ext uri="{BB962C8B-B14F-4D97-AF65-F5344CB8AC3E}">
        <p14:creationId xmlns:p14="http://schemas.microsoft.com/office/powerpoint/2010/main" val="1338980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50BEE6-33F3-44D7-AC72-7B9C2FC02FE2}" type="slidenum">
              <a:rPr lang="en-US" smtClean="0"/>
              <a:t>36</a:t>
            </a:fld>
            <a:endParaRPr lang="en-US"/>
          </a:p>
        </p:txBody>
      </p:sp>
    </p:spTree>
    <p:extLst>
      <p:ext uri="{BB962C8B-B14F-4D97-AF65-F5344CB8AC3E}">
        <p14:creationId xmlns:p14="http://schemas.microsoft.com/office/powerpoint/2010/main" val="531810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37</a:t>
            </a:fld>
            <a:endParaRPr lang="en-US"/>
          </a:p>
        </p:txBody>
      </p:sp>
    </p:spTree>
    <p:extLst>
      <p:ext uri="{BB962C8B-B14F-4D97-AF65-F5344CB8AC3E}">
        <p14:creationId xmlns:p14="http://schemas.microsoft.com/office/powerpoint/2010/main" val="3169199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solidFill>
                  <a:srgbClr val="FFC000"/>
                </a:solidFill>
              </a:rPr>
              <a:t>Placement Test</a:t>
            </a:r>
            <a:endParaRPr lang="en-US" sz="2400" dirty="0">
              <a:solidFill>
                <a:srgbClr val="FFC000"/>
              </a:solidFill>
            </a:endParaRPr>
          </a:p>
          <a:p>
            <a:r>
              <a:rPr lang="en-US" sz="2400" dirty="0"/>
              <a:t>All students complete a Placement Test (50 questions) which will place at them appropriate Level in the </a:t>
            </a:r>
            <a:r>
              <a:rPr lang="en-US" sz="2400" dirty="0" err="1"/>
              <a:t>MyTimeEnglish</a:t>
            </a:r>
            <a:r>
              <a:rPr lang="en-US" sz="2400" dirty="0"/>
              <a:t> course.</a:t>
            </a:r>
          </a:p>
          <a:p>
            <a:pPr marL="0" indent="0">
              <a:buNone/>
            </a:pPr>
            <a:r>
              <a:rPr lang="en-US" sz="2400" b="1" dirty="0">
                <a:solidFill>
                  <a:srgbClr val="FFC000"/>
                </a:solidFill>
              </a:rPr>
              <a:t>5 Levels</a:t>
            </a:r>
            <a:endParaRPr lang="en-US" sz="2400" dirty="0">
              <a:solidFill>
                <a:srgbClr val="FFC000"/>
              </a:solidFill>
            </a:endParaRPr>
          </a:p>
          <a:p>
            <a:r>
              <a:rPr lang="en-US" sz="2400" dirty="0"/>
              <a:t>The program is made up of 5 Levels</a:t>
            </a:r>
          </a:p>
          <a:p>
            <a:pPr lvl="1"/>
            <a:r>
              <a:rPr lang="en-US" sz="2400" dirty="0"/>
              <a:t>Levels 1-4 (General English) are instructional</a:t>
            </a:r>
          </a:p>
          <a:p>
            <a:pPr lvl="1"/>
            <a:r>
              <a:rPr lang="en-US" sz="2400" dirty="0"/>
              <a:t>Level 5 includes Test prep and Reading</a:t>
            </a:r>
          </a:p>
        </p:txBody>
      </p:sp>
      <p:sp>
        <p:nvSpPr>
          <p:cNvPr id="4" name="Slide Number Placeholder 3"/>
          <p:cNvSpPr>
            <a:spLocks noGrp="1"/>
          </p:cNvSpPr>
          <p:nvPr>
            <p:ph type="sldNum" sz="quarter" idx="10"/>
          </p:nvPr>
        </p:nvSpPr>
        <p:spPr/>
        <p:txBody>
          <a:bodyPr/>
          <a:lstStyle/>
          <a:p>
            <a:fld id="{33FA8F8D-973F-4EF8-B11E-2D9911F969DC}" type="slidenum">
              <a:rPr lang="en-US" smtClean="0"/>
              <a:t>4</a:t>
            </a:fld>
            <a:endParaRPr lang="en-US"/>
          </a:p>
        </p:txBody>
      </p:sp>
    </p:spTree>
    <p:extLst>
      <p:ext uri="{BB962C8B-B14F-4D97-AF65-F5344CB8AC3E}">
        <p14:creationId xmlns:p14="http://schemas.microsoft.com/office/powerpoint/2010/main" val="672180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 is a self-paced tool, the number of hours</a:t>
            </a:r>
            <a:r>
              <a:rPr lang="en-US" baseline="0" dirty="0"/>
              <a:t> is an estimated and will vary from student to student.</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5</a:t>
            </a:fld>
            <a:endParaRPr lang="en-US"/>
          </a:p>
        </p:txBody>
      </p:sp>
    </p:spTree>
    <p:extLst>
      <p:ext uri="{BB962C8B-B14F-4D97-AF65-F5344CB8AC3E}">
        <p14:creationId xmlns:p14="http://schemas.microsoft.com/office/powerpoint/2010/main" val="250403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400" b="1" dirty="0">
                <a:solidFill>
                  <a:srgbClr val="FFC000"/>
                </a:solidFill>
              </a:rPr>
              <a:t>Progress Tests</a:t>
            </a:r>
            <a:endParaRPr lang="en-US" sz="2400" dirty="0">
              <a:solidFill>
                <a:srgbClr val="FFC000"/>
              </a:solidFill>
            </a:endParaRPr>
          </a:p>
          <a:p>
            <a:r>
              <a:rPr lang="en-US" sz="2400" dirty="0"/>
              <a:t>Levels 1, 2, 3 and 4 are broken down in 3 Parts</a:t>
            </a:r>
          </a:p>
          <a:p>
            <a:r>
              <a:rPr lang="en-US" sz="2400" dirty="0"/>
              <a:t>A Progress Test is administered at the end of Parts 1 and 2.</a:t>
            </a:r>
          </a:p>
          <a:p>
            <a:pPr lvl="1"/>
            <a:r>
              <a:rPr lang="en-US" sz="2200" dirty="0"/>
              <a:t>Favorable completion of the test unlocks and provides access to the next Part/Section</a:t>
            </a:r>
          </a:p>
          <a:p>
            <a:pPr marL="0" indent="0">
              <a:buNone/>
            </a:pPr>
            <a:r>
              <a:rPr lang="en-US" sz="2400" b="1" dirty="0">
                <a:solidFill>
                  <a:srgbClr val="FFC000"/>
                </a:solidFill>
              </a:rPr>
              <a:t>Final Tests</a:t>
            </a:r>
            <a:endParaRPr lang="en-US" sz="2400" dirty="0">
              <a:solidFill>
                <a:srgbClr val="FFC000"/>
              </a:solidFill>
            </a:endParaRPr>
          </a:p>
          <a:p>
            <a:r>
              <a:rPr lang="en-US" sz="2400" dirty="0"/>
              <a:t>Levels 1, 2, 3 and 4, all have a Final Test at the end of each Level (after Part 3).  </a:t>
            </a:r>
          </a:p>
          <a:p>
            <a:pPr lvl="1"/>
            <a:r>
              <a:rPr lang="en-US" sz="2400" dirty="0"/>
              <a:t>A score of 60% or greater unlocks the next Level and closes/locks the previous Level.</a:t>
            </a:r>
          </a:p>
        </p:txBody>
      </p:sp>
      <p:sp>
        <p:nvSpPr>
          <p:cNvPr id="4" name="Slide Number Placeholder 3"/>
          <p:cNvSpPr>
            <a:spLocks noGrp="1"/>
          </p:cNvSpPr>
          <p:nvPr>
            <p:ph type="sldNum" sz="quarter" idx="10"/>
          </p:nvPr>
        </p:nvSpPr>
        <p:spPr/>
        <p:txBody>
          <a:bodyPr/>
          <a:lstStyle/>
          <a:p>
            <a:fld id="{33FA8F8D-973F-4EF8-B11E-2D9911F969DC}" type="slidenum">
              <a:rPr lang="en-US" smtClean="0"/>
              <a:t>6</a:t>
            </a:fld>
            <a:endParaRPr lang="en-US"/>
          </a:p>
        </p:txBody>
      </p:sp>
    </p:spTree>
    <p:extLst>
      <p:ext uri="{BB962C8B-B14F-4D97-AF65-F5344CB8AC3E}">
        <p14:creationId xmlns:p14="http://schemas.microsoft.com/office/powerpoint/2010/main" val="2392692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a:t>
            </a:r>
            <a:r>
              <a:rPr lang="en-US" baseline="0" dirty="0"/>
              <a:t> student in </a:t>
            </a:r>
            <a:r>
              <a:rPr lang="en-US" baseline="0" dirty="0" err="1"/>
              <a:t>MyTimeENGLISH</a:t>
            </a:r>
            <a:r>
              <a:rPr lang="en-US" baseline="0" dirty="0"/>
              <a:t> begins with a Placement Test</a:t>
            </a:r>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7</a:t>
            </a:fld>
            <a:endParaRPr lang="en-US"/>
          </a:p>
        </p:txBody>
      </p:sp>
    </p:spTree>
    <p:extLst>
      <p:ext uri="{BB962C8B-B14F-4D97-AF65-F5344CB8AC3E}">
        <p14:creationId xmlns:p14="http://schemas.microsoft.com/office/powerpoint/2010/main" val="32634744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To begin </a:t>
            </a:r>
            <a:r>
              <a:rPr lang="en-US" sz="1200" dirty="0" err="1"/>
              <a:t>MyTimeENLISH</a:t>
            </a:r>
            <a:r>
              <a:rPr lang="en-US" sz="1200" dirty="0"/>
              <a:t> , go to myelt.heinle.com…</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Login with username and password</a:t>
            </a:r>
          </a:p>
          <a:p>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8</a:t>
            </a:fld>
            <a:endParaRPr lang="en-US"/>
          </a:p>
        </p:txBody>
      </p:sp>
    </p:spTree>
    <p:extLst>
      <p:ext uri="{BB962C8B-B14F-4D97-AF65-F5344CB8AC3E}">
        <p14:creationId xmlns:p14="http://schemas.microsoft.com/office/powerpoint/2010/main" val="298796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Let’s take</a:t>
            </a:r>
            <a:r>
              <a:rPr lang="en-US" sz="1200" b="0" i="0" kern="1200" baseline="0" dirty="0">
                <a:solidFill>
                  <a:schemeClr val="tx1"/>
                </a:solidFill>
                <a:effectLst/>
                <a:latin typeface="+mn-lt"/>
                <a:ea typeface="+mn-ea"/>
                <a:cs typeface="+mn-cs"/>
              </a:rPr>
              <a:t> a look at the students experience…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Every student begins by taking a Placement Test</a:t>
            </a:r>
            <a:endParaRPr lang="en-US" dirty="0"/>
          </a:p>
          <a:p>
            <a:endParaRPr lang="en-US" dirty="0"/>
          </a:p>
        </p:txBody>
      </p:sp>
      <p:sp>
        <p:nvSpPr>
          <p:cNvPr id="4" name="Slide Number Placeholder 3"/>
          <p:cNvSpPr>
            <a:spLocks noGrp="1"/>
          </p:cNvSpPr>
          <p:nvPr>
            <p:ph type="sldNum" sz="quarter" idx="10"/>
          </p:nvPr>
        </p:nvSpPr>
        <p:spPr/>
        <p:txBody>
          <a:bodyPr/>
          <a:lstStyle/>
          <a:p>
            <a:fld id="{33FA8F8D-973F-4EF8-B11E-2D9911F969DC}" type="slidenum">
              <a:rPr lang="en-US" smtClean="0"/>
              <a:t>9</a:t>
            </a:fld>
            <a:endParaRPr lang="en-US"/>
          </a:p>
        </p:txBody>
      </p:sp>
    </p:spTree>
    <p:extLst>
      <p:ext uri="{BB962C8B-B14F-4D97-AF65-F5344CB8AC3E}">
        <p14:creationId xmlns:p14="http://schemas.microsoft.com/office/powerpoint/2010/main" val="2844769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D19FB2-3AAB-4D03-B13A-2960828C78E3}"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7598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smtClean="0"/>
              <a:t>8/16/2022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366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76456F-F47D-4F25-8053-2A695DA0CA7D}"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38845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D6C7379-69CC-4837-9905-BEBA22830C8A}"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95651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EB8B7E-8AEE-4F10-BFEE-C999AD004D36}"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77841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668F3F9-58BC-440B-B37B-805B9055EF92}" type="datetimeFigureOut">
              <a:rPr lang="en-US" smtClean="0"/>
              <a:t>8/16/2022</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2282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D5A53AF-48EA-489D-8260-9DCAB666386A}" type="datetimeFigureOut">
              <a:rPr lang="en-US" smtClean="0"/>
              <a:t>8/16/2022</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812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30282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99931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9916976-5D93-46E4-A98A-FAD63E4D0EA8}"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111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8/16/2022</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35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8/16/2022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174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8/16/2022</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3546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76FB7AA-4A53-424F-AD41-70827B6504BA}" type="datetimeFigureOut">
              <a:rPr lang="en-US" smtClean="0"/>
              <a:t>8/16/2022</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151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7884882-FB12-4BC8-9960-9AD8104D7FAE}" type="datetimeFigureOut">
              <a:rPr lang="en-US" smtClean="0"/>
              <a:t>8/16/2022</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27779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F7D1BD23-6E54-4D9D-AD88-A2813C73CC25}" type="datetimeFigureOut">
              <a:rPr lang="en-US" smtClean="0"/>
              <a:t>8/16/2022</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4256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8/16/2022</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4635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email">
            <a:extLst>
              <a:ext uri="{28A0092B-C50C-407E-A947-70E740481C1C}">
                <a14:useLocalDpi xmlns:a14="http://schemas.microsoft.com/office/drawing/2010/main"/>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email">
            <a:extLst>
              <a:ext uri="{28A0092B-C50C-407E-A947-70E740481C1C}">
                <a14:useLocalDpi xmlns:a14="http://schemas.microsoft.com/office/drawing/2010/main"/>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email">
            <a:extLst>
              <a:ext uri="{28A0092B-C50C-407E-A947-70E740481C1C}">
                <a14:useLocalDpi xmlns:a14="http://schemas.microsoft.com/office/drawing/2010/main"/>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email">
            <a:extLst>
              <a:ext uri="{28A0092B-C50C-407E-A947-70E740481C1C}">
                <a14:useLocalDpi xmlns:a14="http://schemas.microsoft.com/office/drawing/2010/main"/>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1CF1133-3259-4C45-BABA-5B62D9C6F78D}" type="datetimeFigureOut">
              <a:rPr lang="en-US" smtClean="0"/>
              <a:t>8/16/2022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7834560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34304"/>
            <a:ext cx="12326815" cy="2403458"/>
          </a:xfrm>
        </p:spPr>
        <p:txBody>
          <a:bodyPr/>
          <a:lstStyle/>
          <a:p>
            <a:pPr algn="ctr"/>
            <a:r>
              <a:rPr lang="en-US" dirty="0" err="1">
                <a:solidFill>
                  <a:schemeClr val="tx1"/>
                </a:solidFill>
              </a:rPr>
              <a:t>my</a:t>
            </a:r>
            <a:r>
              <a:rPr lang="en-US" b="1" dirty="0" err="1">
                <a:solidFill>
                  <a:schemeClr val="tx1"/>
                </a:solidFill>
              </a:rPr>
              <a:t>Time</a:t>
            </a:r>
            <a:br>
              <a:rPr lang="en-US" dirty="0">
                <a:solidFill>
                  <a:schemeClr val="tx1"/>
                </a:solidFill>
              </a:rPr>
            </a:br>
            <a:r>
              <a:rPr lang="en-US" b="1" dirty="0">
                <a:solidFill>
                  <a:schemeClr val="accent1"/>
                </a:solidFill>
              </a:rPr>
              <a:t>ENGLISH</a:t>
            </a:r>
            <a:endParaRPr lang="en-US" sz="1600" dirty="0">
              <a:solidFill>
                <a:schemeClr val="tx1"/>
              </a:solidFill>
            </a:endParaRPr>
          </a:p>
        </p:txBody>
      </p:sp>
      <p:sp>
        <p:nvSpPr>
          <p:cNvPr id="15" name="TextBox 14"/>
          <p:cNvSpPr txBox="1"/>
          <p:nvPr/>
        </p:nvSpPr>
        <p:spPr>
          <a:xfrm>
            <a:off x="0" y="5750169"/>
            <a:ext cx="12326815" cy="1015663"/>
          </a:xfrm>
          <a:prstGeom prst="rect">
            <a:avLst/>
          </a:prstGeom>
          <a:noFill/>
        </p:spPr>
        <p:txBody>
          <a:bodyPr wrap="square" rtlCol="0">
            <a:spAutoFit/>
          </a:bodyPr>
          <a:lstStyle/>
          <a:p>
            <a:pPr algn="ctr"/>
            <a:r>
              <a:rPr lang="en-US" sz="2800" dirty="0">
                <a:solidFill>
                  <a:srgbClr val="FFFF00"/>
                </a:solidFill>
              </a:rPr>
              <a:t>Bringing the world to the classroom and the classroom to life.</a:t>
            </a:r>
          </a:p>
          <a:p>
            <a:pPr algn="ctr"/>
            <a:r>
              <a:rPr lang="en-US" dirty="0"/>
              <a:t>NGL.Cengage.com/</a:t>
            </a:r>
            <a:r>
              <a:rPr lang="en-US" dirty="0" err="1"/>
              <a:t>mytimeenglish</a:t>
            </a:r>
            <a:endParaRPr lang="en-US" dirty="0"/>
          </a:p>
          <a:p>
            <a:pPr algn="ctr"/>
            <a:r>
              <a:rPr lang="en-US" sz="1400" dirty="0">
                <a:solidFill>
                  <a:schemeClr val="tx2"/>
                </a:solidFill>
              </a:rPr>
              <a:t>A PART OF CENGAGE </a:t>
            </a:r>
          </a:p>
        </p:txBody>
      </p:sp>
      <p:pic>
        <p:nvPicPr>
          <p:cNvPr id="6" name="Picture 5" descr="A close up of a logo&#10;&#10;Description automatically generated">
            <a:extLst>
              <a:ext uri="{FF2B5EF4-FFF2-40B4-BE49-F238E27FC236}">
                <a16:creationId xmlns:a16="http://schemas.microsoft.com/office/drawing/2014/main" id="{E00C055E-9E4A-4E20-A673-07B1D2980947}"/>
              </a:ext>
            </a:extLst>
          </p:cNvPr>
          <p:cNvPicPr>
            <a:picLocks noChangeAspect="1"/>
          </p:cNvPicPr>
          <p:nvPr/>
        </p:nvPicPr>
        <p:blipFill>
          <a:blip r:embed="rId3"/>
          <a:stretch>
            <a:fillRect/>
          </a:stretch>
        </p:blipFill>
        <p:spPr>
          <a:xfrm>
            <a:off x="391665" y="321425"/>
            <a:ext cx="2306305" cy="925484"/>
          </a:xfrm>
          <a:prstGeom prst="rect">
            <a:avLst/>
          </a:prstGeom>
        </p:spPr>
      </p:pic>
    </p:spTree>
    <p:extLst>
      <p:ext uri="{BB962C8B-B14F-4D97-AF65-F5344CB8AC3E}">
        <p14:creationId xmlns:p14="http://schemas.microsoft.com/office/powerpoint/2010/main" val="2342335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241" y="233265"/>
            <a:ext cx="3247053" cy="4454645"/>
          </a:xfrm>
        </p:spPr>
        <p:txBody>
          <a:bodyPr>
            <a:noAutofit/>
          </a:bodyPr>
          <a:lstStyle/>
          <a:p>
            <a:r>
              <a:rPr lang="en-US" sz="1800" b="1" dirty="0">
                <a:solidFill>
                  <a:schemeClr val="accent1"/>
                </a:solidFill>
              </a:rPr>
              <a:t>Placement Test</a:t>
            </a:r>
            <a:br>
              <a:rPr lang="en-US" sz="1800" b="1" dirty="0">
                <a:solidFill>
                  <a:schemeClr val="accent1"/>
                </a:solidFill>
              </a:rPr>
            </a:br>
            <a:br>
              <a:rPr lang="en-US" sz="1800" b="1" dirty="0"/>
            </a:br>
            <a:r>
              <a:rPr lang="en-US" sz="1800" dirty="0"/>
              <a:t>To advance through the Placement Test, students click on the gray arrow in the lower right-hand corner.</a:t>
            </a:r>
            <a:br>
              <a:rPr lang="en-US" sz="1800" dirty="0"/>
            </a:br>
            <a:r>
              <a:rPr lang="en-US" sz="1800" dirty="0"/>
              <a:t> </a:t>
            </a:r>
            <a:br>
              <a:rPr lang="en-US" sz="1800" dirty="0"/>
            </a:br>
            <a:r>
              <a:rPr lang="en-US" sz="1800" dirty="0"/>
              <a:t>Also, note the blue progress bar at the bottom of the activity screen. </a:t>
            </a:r>
            <a:br>
              <a:rPr lang="en-US" sz="1800" dirty="0"/>
            </a:br>
            <a:br>
              <a:rPr lang="en-US" sz="1800" dirty="0"/>
            </a:br>
            <a:endParaRPr lang="en-US" sz="1800"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5167" y="279919"/>
            <a:ext cx="7190735" cy="6354924"/>
          </a:xfrm>
          <a:prstGeom prst="rect">
            <a:avLst/>
          </a:prstGeom>
        </p:spPr>
      </p:pic>
      <p:sp>
        <p:nvSpPr>
          <p:cNvPr id="9" name="Rectangle 8"/>
          <p:cNvSpPr/>
          <p:nvPr/>
        </p:nvSpPr>
        <p:spPr>
          <a:xfrm>
            <a:off x="3723301" y="6210202"/>
            <a:ext cx="3022732" cy="4478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0367866" y="6210203"/>
            <a:ext cx="569166" cy="44786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444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050" y="316522"/>
            <a:ext cx="2362201" cy="4847904"/>
          </a:xfrm>
        </p:spPr>
        <p:txBody>
          <a:bodyPr>
            <a:noAutofit/>
          </a:bodyPr>
          <a:lstStyle/>
          <a:p>
            <a:r>
              <a:rPr lang="en-US" sz="1800" b="1" dirty="0">
                <a:solidFill>
                  <a:schemeClr val="accent1"/>
                </a:solidFill>
              </a:rPr>
              <a:t>Placement Test</a:t>
            </a:r>
            <a:br>
              <a:rPr lang="en-US" sz="1800" b="1" dirty="0"/>
            </a:br>
            <a:br>
              <a:rPr lang="en-US" sz="1800" b="1" dirty="0"/>
            </a:br>
            <a:r>
              <a:rPr lang="en-US" sz="1800" dirty="0"/>
              <a:t>The instructions for each activity appear in the upper left-hand corner of the screen.</a:t>
            </a:r>
            <a:br>
              <a:rPr lang="en-US" sz="1800" dirty="0"/>
            </a:br>
            <a:r>
              <a:rPr lang="en-US" sz="1800" dirty="0"/>
              <a:t> </a:t>
            </a:r>
            <a:br>
              <a:rPr lang="en-US" sz="1800" dirty="0"/>
            </a:br>
            <a:r>
              <a:rPr lang="en-US" sz="1800" dirty="0"/>
              <a:t>Here are two examples:</a:t>
            </a:r>
            <a:br>
              <a:rPr lang="en-US" sz="1800" dirty="0"/>
            </a:br>
            <a:br>
              <a:rPr lang="en-US" sz="1800" dirty="0"/>
            </a:br>
            <a:r>
              <a:rPr lang="en-US" sz="1800" dirty="0"/>
              <a:t>1. Listening  to the dialog and selecting the correct answer. </a:t>
            </a:r>
            <a:br>
              <a:rPr lang="en-US" sz="1800" dirty="0"/>
            </a:br>
            <a:br>
              <a:rPr lang="en-US" sz="1800" dirty="0"/>
            </a:br>
            <a:r>
              <a:rPr lang="en-US" sz="1800" dirty="0"/>
              <a:t>2. Selecting the correct response. </a:t>
            </a:r>
            <a:br>
              <a:rPr lang="en-US" sz="1800" dirty="0"/>
            </a:br>
            <a:br>
              <a:rPr lang="en-US" sz="1800" dirty="0"/>
            </a:br>
            <a:br>
              <a:rPr lang="en-US" sz="1800" dirty="0"/>
            </a:br>
            <a:r>
              <a:rPr lang="en-US" sz="1800" dirty="0"/>
              <a:t> </a:t>
            </a:r>
            <a:br>
              <a:rPr lang="en-US" sz="1800" dirty="0"/>
            </a:br>
            <a:br>
              <a:rPr lang="en-US" sz="1800" dirty="0"/>
            </a:br>
            <a:endParaRPr lang="en-US" sz="1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5251" y="316521"/>
            <a:ext cx="6714347" cy="5870258"/>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529" y="1959426"/>
            <a:ext cx="5423270" cy="4754435"/>
          </a:xfrm>
          <a:prstGeom prst="rect">
            <a:avLst/>
          </a:prstGeom>
        </p:spPr>
      </p:pic>
      <p:sp>
        <p:nvSpPr>
          <p:cNvPr id="7" name="Rectangle 6"/>
          <p:cNvSpPr/>
          <p:nvPr/>
        </p:nvSpPr>
        <p:spPr>
          <a:xfrm>
            <a:off x="2780522" y="1026368"/>
            <a:ext cx="2425960" cy="419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228529" y="2537924"/>
            <a:ext cx="1357259" cy="4198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8020" y="1479191"/>
            <a:ext cx="188304" cy="23059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1164727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21" y="607722"/>
            <a:ext cx="2371531" cy="3526396"/>
          </a:xfrm>
        </p:spPr>
        <p:txBody>
          <a:bodyPr>
            <a:noAutofit/>
          </a:bodyPr>
          <a:lstStyle/>
          <a:p>
            <a:r>
              <a:rPr lang="en-US" sz="2000" b="1" dirty="0">
                <a:solidFill>
                  <a:schemeClr val="accent1"/>
                </a:solidFill>
              </a:rPr>
              <a:t>Level Placement</a:t>
            </a:r>
            <a:br>
              <a:rPr lang="en-US" sz="1800" dirty="0"/>
            </a:br>
            <a:br>
              <a:rPr lang="en-US" sz="1800" dirty="0"/>
            </a:br>
            <a:r>
              <a:rPr lang="en-US" sz="1800" dirty="0"/>
              <a:t>Upon completing the Placement Test, students are placed into the appropriate Level of content.</a:t>
            </a:r>
            <a:br>
              <a:rPr lang="en-US" sz="1800" dirty="0"/>
            </a:br>
            <a:br>
              <a:rPr lang="en-US" sz="1800" dirty="0"/>
            </a:br>
            <a:br>
              <a:rPr lang="en-US" sz="1800" dirty="0"/>
            </a:br>
            <a:endParaRPr lang="en-US" sz="1800" dirty="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4301" y="484790"/>
            <a:ext cx="7755665" cy="6117868"/>
          </a:xfrm>
          <a:prstGeom prst="rect">
            <a:avLst/>
          </a:prstGeom>
        </p:spPr>
      </p:pic>
      <p:sp>
        <p:nvSpPr>
          <p:cNvPr id="4" name="Rectangle 3"/>
          <p:cNvSpPr/>
          <p:nvPr/>
        </p:nvSpPr>
        <p:spPr>
          <a:xfrm>
            <a:off x="4933528" y="2703907"/>
            <a:ext cx="1481071" cy="45115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68548" y="2728942"/>
            <a:ext cx="4341902" cy="3660558"/>
          </a:xfrm>
          <a:prstGeom prst="rect">
            <a:avLst/>
          </a:prstGeom>
        </p:spPr>
      </p:pic>
    </p:spTree>
    <p:extLst>
      <p:ext uri="{BB962C8B-B14F-4D97-AF65-F5344CB8AC3E}">
        <p14:creationId xmlns:p14="http://schemas.microsoft.com/office/powerpoint/2010/main" val="3423924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Course</a:t>
            </a:r>
          </a:p>
        </p:txBody>
      </p:sp>
      <p:sp>
        <p:nvSpPr>
          <p:cNvPr id="3" name="Text Placeholder 2"/>
          <p:cNvSpPr>
            <a:spLocks noGrp="1"/>
          </p:cNvSpPr>
          <p:nvPr>
            <p:ph type="body" idx="1"/>
          </p:nvPr>
        </p:nvSpPr>
        <p:spPr/>
        <p:txBody>
          <a:bodyPr/>
          <a:lstStyle/>
          <a:p>
            <a:r>
              <a:rPr lang="en-US" dirty="0" err="1"/>
              <a:t>my</a:t>
            </a:r>
            <a:r>
              <a:rPr lang="en-US" b="1" dirty="0" err="1"/>
              <a:t>Time</a:t>
            </a:r>
            <a:r>
              <a:rPr lang="en-US" b="1" dirty="0" err="1">
                <a:solidFill>
                  <a:schemeClr val="accent1"/>
                </a:solidFill>
              </a:rPr>
              <a:t>ENGLISH</a:t>
            </a:r>
            <a:endParaRPr lang="en-US" dirty="0"/>
          </a:p>
        </p:txBody>
      </p:sp>
    </p:spTree>
    <p:extLst>
      <p:ext uri="{BB962C8B-B14F-4D97-AF65-F5344CB8AC3E}">
        <p14:creationId xmlns:p14="http://schemas.microsoft.com/office/powerpoint/2010/main" val="705961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7" y="183452"/>
            <a:ext cx="9994006" cy="935640"/>
          </a:xfrm>
        </p:spPr>
        <p:txBody>
          <a:bodyPr>
            <a:noAutofit/>
          </a:bodyPr>
          <a:lstStyle/>
          <a:p>
            <a:pPr lvl="0"/>
            <a:r>
              <a:rPr lang="en-US" sz="2000" dirty="0"/>
              <a:t>Upon completing the </a:t>
            </a:r>
            <a:r>
              <a:rPr lang="en-US" sz="2000" i="1" dirty="0"/>
              <a:t>Placement Test</a:t>
            </a:r>
            <a:r>
              <a:rPr lang="en-US" sz="2000" dirty="0"/>
              <a:t>, students can begin their English course.  </a:t>
            </a:r>
            <a:endParaRPr lang="en-US" sz="2000" dirty="0">
              <a:solidFill>
                <a:srgbClr val="FFC000"/>
              </a:solidFill>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778" y="1432477"/>
            <a:ext cx="6084409" cy="4916393"/>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37380" y="2059247"/>
            <a:ext cx="5915149" cy="4640132"/>
          </a:xfrm>
          <a:prstGeom prst="rect">
            <a:avLst/>
          </a:prstGeom>
        </p:spPr>
      </p:pic>
      <p:sp>
        <p:nvSpPr>
          <p:cNvPr id="3" name="Rectangle 2"/>
          <p:cNvSpPr/>
          <p:nvPr/>
        </p:nvSpPr>
        <p:spPr>
          <a:xfrm>
            <a:off x="5066522" y="3116424"/>
            <a:ext cx="429209" cy="3265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5503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06749"/>
            <a:ext cx="10092691" cy="1400530"/>
          </a:xfrm>
        </p:spPr>
        <p:txBody>
          <a:bodyPr>
            <a:noAutofit/>
          </a:bodyPr>
          <a:lstStyle/>
          <a:p>
            <a:pPr lvl="2"/>
            <a:r>
              <a:rPr lang="en-US" sz="2800" b="1" dirty="0">
                <a:solidFill>
                  <a:schemeClr val="accent1"/>
                </a:solidFill>
              </a:rPr>
              <a:t>Progress Bars </a:t>
            </a:r>
            <a:r>
              <a:rPr lang="en-US" sz="2800" dirty="0"/>
              <a:t>help students track course completion.</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89122" y="1507279"/>
            <a:ext cx="6820192" cy="5350721"/>
          </a:xfrm>
          <a:prstGeom prst="rect">
            <a:avLst/>
          </a:prstGeom>
        </p:spPr>
      </p:pic>
      <p:sp>
        <p:nvSpPr>
          <p:cNvPr id="4" name="Rectangle 3"/>
          <p:cNvSpPr/>
          <p:nvPr/>
        </p:nvSpPr>
        <p:spPr>
          <a:xfrm>
            <a:off x="5148171" y="1803686"/>
            <a:ext cx="4061143" cy="358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Tree>
    <p:extLst>
      <p:ext uri="{BB962C8B-B14F-4D97-AF65-F5344CB8AC3E}">
        <p14:creationId xmlns:p14="http://schemas.microsoft.com/office/powerpoint/2010/main" val="413601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89" y="244732"/>
            <a:ext cx="10354614" cy="965793"/>
          </a:xfrm>
        </p:spPr>
        <p:txBody>
          <a:bodyPr>
            <a:normAutofit/>
          </a:bodyPr>
          <a:lstStyle/>
          <a:p>
            <a:r>
              <a:rPr lang="en-US" sz="2800" b="1" dirty="0">
                <a:solidFill>
                  <a:schemeClr val="accent1"/>
                </a:solidFill>
              </a:rPr>
              <a:t>Drop Down Menu</a:t>
            </a:r>
            <a:br>
              <a:rPr lang="en-US" sz="2800" dirty="0"/>
            </a:br>
            <a:endParaRPr lang="en-US" sz="2400" dirty="0"/>
          </a:p>
        </p:txBody>
      </p:sp>
      <p:sp>
        <p:nvSpPr>
          <p:cNvPr id="4" name="Rectangle 3"/>
          <p:cNvSpPr/>
          <p:nvPr/>
        </p:nvSpPr>
        <p:spPr>
          <a:xfrm>
            <a:off x="1469934" y="1707016"/>
            <a:ext cx="238760" cy="1905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9182" y="1590552"/>
            <a:ext cx="4728058" cy="4390340"/>
          </a:xfrm>
          <a:prstGeom prst="rect">
            <a:avLst/>
          </a:prstGeom>
        </p:spPr>
      </p:pic>
      <p:sp>
        <p:nvSpPr>
          <p:cNvPr id="8" name="Rectangle 7"/>
          <p:cNvSpPr/>
          <p:nvPr/>
        </p:nvSpPr>
        <p:spPr>
          <a:xfrm>
            <a:off x="1380931" y="2108718"/>
            <a:ext cx="1268963" cy="298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57240" y="2324780"/>
            <a:ext cx="238760" cy="24113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pic>
        <p:nvPicPr>
          <p:cNvPr id="9" name="Picture 8">
            <a:extLst>
              <a:ext uri="{FF2B5EF4-FFF2-40B4-BE49-F238E27FC236}">
                <a16:creationId xmlns:a16="http://schemas.microsoft.com/office/drawing/2014/main" id="{58E79E82-125D-4E1A-9FB0-6BF4C165C2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8365" y="1590551"/>
            <a:ext cx="6251184" cy="4875441"/>
          </a:xfrm>
          <a:prstGeom prst="rect">
            <a:avLst/>
          </a:prstGeom>
        </p:spPr>
      </p:pic>
    </p:spTree>
    <p:extLst>
      <p:ext uri="{BB962C8B-B14F-4D97-AF65-F5344CB8AC3E}">
        <p14:creationId xmlns:p14="http://schemas.microsoft.com/office/powerpoint/2010/main" val="808005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530" y="100125"/>
            <a:ext cx="9839740" cy="941161"/>
          </a:xfrm>
        </p:spPr>
        <p:txBody>
          <a:bodyPr>
            <a:normAutofit/>
          </a:bodyPr>
          <a:lstStyle/>
          <a:p>
            <a:r>
              <a:rPr lang="en-US" sz="3100" b="1" dirty="0">
                <a:solidFill>
                  <a:schemeClr val="accent1"/>
                </a:solidFill>
              </a:rPr>
              <a:t>Review</a:t>
            </a:r>
            <a:r>
              <a:rPr lang="en-US" sz="3100" dirty="0"/>
              <a:t> Activities</a:t>
            </a:r>
            <a:endParaRPr lang="en-US" sz="2800"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9791" y="835901"/>
            <a:ext cx="5331475" cy="4711784"/>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8765" y="1777062"/>
            <a:ext cx="5419046" cy="4963756"/>
          </a:xfrm>
          <a:prstGeom prst="rect">
            <a:avLst/>
          </a:prstGeom>
        </p:spPr>
      </p:pic>
    </p:spTree>
    <p:extLst>
      <p:ext uri="{BB962C8B-B14F-4D97-AF65-F5344CB8AC3E}">
        <p14:creationId xmlns:p14="http://schemas.microsoft.com/office/powerpoint/2010/main" val="187063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376"/>
            <a:ext cx="10555357" cy="833963"/>
          </a:xfrm>
        </p:spPr>
        <p:txBody>
          <a:bodyPr>
            <a:normAutofit/>
          </a:bodyPr>
          <a:lstStyle/>
          <a:p>
            <a:r>
              <a:rPr lang="en-US" sz="2800" b="1" dirty="0">
                <a:solidFill>
                  <a:schemeClr val="accent1"/>
                </a:solidFill>
              </a:rPr>
              <a:t>Unit Test</a:t>
            </a:r>
            <a:r>
              <a:rPr lang="en-US" sz="2800" b="1" dirty="0"/>
              <a:t> (</a:t>
            </a:r>
            <a:r>
              <a:rPr lang="en-US" sz="2800" i="1" dirty="0"/>
              <a:t>game-based test</a:t>
            </a:r>
            <a:r>
              <a:rPr lang="en-US" sz="2800" dirty="0"/>
              <a:t>) assesses student’s knowledge</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2221" y="1417753"/>
            <a:ext cx="5443759" cy="4932190"/>
          </a:xfrm>
          <a:prstGeom prst="rect">
            <a:avLst/>
          </a:prstGeom>
        </p:spPr>
      </p:pic>
      <p:sp>
        <p:nvSpPr>
          <p:cNvPr id="4" name="Rectangle 3"/>
          <p:cNvSpPr/>
          <p:nvPr/>
        </p:nvSpPr>
        <p:spPr>
          <a:xfrm>
            <a:off x="10709937" y="6029643"/>
            <a:ext cx="776047" cy="28511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749" y="1023741"/>
            <a:ext cx="5449078" cy="4934074"/>
          </a:xfrm>
          <a:prstGeom prst="rect">
            <a:avLst/>
          </a:prstGeom>
        </p:spPr>
      </p:pic>
    </p:spTree>
    <p:extLst>
      <p:ext uri="{BB962C8B-B14F-4D97-AF65-F5344CB8AC3E}">
        <p14:creationId xmlns:p14="http://schemas.microsoft.com/office/powerpoint/2010/main" val="347839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normAutofit/>
          </a:bodyPr>
          <a:lstStyle/>
          <a:p>
            <a:r>
              <a:rPr lang="en-US" sz="2800" b="1" dirty="0">
                <a:solidFill>
                  <a:schemeClr val="accent1"/>
                </a:solidFill>
              </a:rPr>
              <a:t>Progress Tests</a:t>
            </a:r>
            <a:br>
              <a:rPr lang="en-US" sz="2400" b="1" dirty="0">
                <a:solidFill>
                  <a:schemeClr val="accent1"/>
                </a:solidFill>
              </a:rPr>
            </a:br>
            <a:r>
              <a:rPr lang="en-US" sz="2400" b="1" dirty="0">
                <a:solidFill>
                  <a:schemeClr val="tx1"/>
                </a:solidFill>
              </a:rPr>
              <a:t>All levels feature </a:t>
            </a:r>
            <a:r>
              <a:rPr lang="en-US" sz="2400" b="1" dirty="0"/>
              <a:t>2 Progress Tests (Parts 1 and 2)</a:t>
            </a:r>
            <a:r>
              <a:rPr lang="en-US" sz="2400" dirty="0"/>
              <a:t>.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747" y="1045676"/>
            <a:ext cx="6031463" cy="4362533"/>
          </a:xfrm>
          <a:prstGeom prst="rect">
            <a:avLst/>
          </a:prstGeom>
        </p:spPr>
      </p:pic>
      <p:sp>
        <p:nvSpPr>
          <p:cNvPr id="4" name="Rectangle 3"/>
          <p:cNvSpPr/>
          <p:nvPr/>
        </p:nvSpPr>
        <p:spPr>
          <a:xfrm>
            <a:off x="615343" y="5092835"/>
            <a:ext cx="1025656" cy="242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1325563"/>
            <a:ext cx="5618273" cy="4280844"/>
          </a:xfrm>
          <a:prstGeom prst="rect">
            <a:avLst/>
          </a:prstGeom>
        </p:spPr>
      </p:pic>
      <p:sp>
        <p:nvSpPr>
          <p:cNvPr id="6" name="Rectangle 5"/>
          <p:cNvSpPr/>
          <p:nvPr/>
        </p:nvSpPr>
        <p:spPr>
          <a:xfrm>
            <a:off x="10615659" y="3973026"/>
            <a:ext cx="1025656" cy="2428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3606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my</a:t>
            </a:r>
            <a:r>
              <a:rPr lang="en-US" b="1" dirty="0" err="1">
                <a:solidFill>
                  <a:schemeClr val="tx1"/>
                </a:solidFill>
              </a:rPr>
              <a:t>Time</a:t>
            </a:r>
            <a:br>
              <a:rPr lang="en-US" dirty="0">
                <a:solidFill>
                  <a:schemeClr val="tx1"/>
                </a:solidFill>
              </a:rPr>
            </a:br>
            <a:r>
              <a:rPr lang="en-US" b="1" dirty="0">
                <a:solidFill>
                  <a:schemeClr val="accent1"/>
                </a:solidFill>
              </a:rPr>
              <a:t>ENGLISH</a:t>
            </a:r>
            <a:endParaRPr lang="en-US" dirty="0">
              <a:solidFill>
                <a:schemeClr val="tx1"/>
              </a:solidFill>
            </a:endParaRPr>
          </a:p>
        </p:txBody>
      </p:sp>
      <p:sp>
        <p:nvSpPr>
          <p:cNvPr id="3" name="Content Placeholder 2"/>
          <p:cNvSpPr>
            <a:spLocks noGrp="1"/>
          </p:cNvSpPr>
          <p:nvPr>
            <p:ph idx="1"/>
          </p:nvPr>
        </p:nvSpPr>
        <p:spPr>
          <a:xfrm>
            <a:off x="1120000" y="1834956"/>
            <a:ext cx="9656857" cy="4351338"/>
          </a:xfrm>
        </p:spPr>
        <p:txBody>
          <a:bodyPr>
            <a:normAutofit/>
          </a:bodyPr>
          <a:lstStyle/>
          <a:p>
            <a:pPr marL="0" indent="0" algn="ctr">
              <a:lnSpc>
                <a:spcPct val="100000"/>
              </a:lnSpc>
              <a:spcBef>
                <a:spcPts val="0"/>
              </a:spcBef>
              <a:buNone/>
            </a:pPr>
            <a:endParaRPr lang="en-US" sz="3200" dirty="0"/>
          </a:p>
          <a:p>
            <a:pPr marL="0" indent="0" algn="ctr">
              <a:lnSpc>
                <a:spcPct val="100000"/>
              </a:lnSpc>
              <a:spcBef>
                <a:spcPts val="0"/>
              </a:spcBef>
              <a:buNone/>
            </a:pPr>
            <a:r>
              <a:rPr lang="en-US" sz="3200" dirty="0" err="1"/>
              <a:t>my</a:t>
            </a:r>
            <a:r>
              <a:rPr lang="en-US" sz="3200" b="1" dirty="0" err="1"/>
              <a:t>Time</a:t>
            </a:r>
            <a:r>
              <a:rPr lang="en-US" sz="3200" b="1" dirty="0" err="1">
                <a:solidFill>
                  <a:schemeClr val="accent1"/>
                </a:solidFill>
              </a:rPr>
              <a:t>ENGLISH</a:t>
            </a:r>
            <a:r>
              <a:rPr lang="en-US" sz="3200" dirty="0"/>
              <a:t> is an easy-to-use, fully online, self-access General English program.</a:t>
            </a:r>
          </a:p>
          <a:p>
            <a:pPr marL="0" indent="0" algn="ctr">
              <a:lnSpc>
                <a:spcPct val="100000"/>
              </a:lnSpc>
              <a:spcBef>
                <a:spcPts val="0"/>
              </a:spcBef>
              <a:buNone/>
            </a:pPr>
            <a:endParaRPr lang="en-US" sz="3200" dirty="0"/>
          </a:p>
          <a:p>
            <a:pPr marL="0" indent="0" algn="ctr">
              <a:lnSpc>
                <a:spcPct val="100000"/>
              </a:lnSpc>
              <a:spcBef>
                <a:spcPts val="0"/>
              </a:spcBef>
              <a:buNone/>
            </a:pPr>
            <a:r>
              <a:rPr lang="en-US" sz="3200" dirty="0"/>
              <a:t> </a:t>
            </a:r>
            <a:r>
              <a:rPr lang="en-US" sz="3200" dirty="0" err="1"/>
              <a:t>my</a:t>
            </a:r>
            <a:r>
              <a:rPr lang="en-US" sz="3200" b="1" dirty="0" err="1"/>
              <a:t>Time</a:t>
            </a:r>
            <a:r>
              <a:rPr lang="en-US" sz="3200" b="1" dirty="0" err="1">
                <a:solidFill>
                  <a:schemeClr val="accent1"/>
                </a:solidFill>
              </a:rPr>
              <a:t>ENGLISH</a:t>
            </a:r>
            <a:r>
              <a:rPr lang="en-US" sz="3200" b="1" dirty="0">
                <a:solidFill>
                  <a:schemeClr val="accent1"/>
                </a:solidFill>
              </a:rPr>
              <a:t> </a:t>
            </a:r>
            <a:r>
              <a:rPr lang="en-US" sz="3200" dirty="0"/>
              <a:t>empowers learners to achieve their personal language goals at their own pace.</a:t>
            </a:r>
          </a:p>
        </p:txBody>
      </p:sp>
    </p:spTree>
    <p:extLst>
      <p:ext uri="{BB962C8B-B14F-4D97-AF65-F5344CB8AC3E}">
        <p14:creationId xmlns:p14="http://schemas.microsoft.com/office/powerpoint/2010/main" val="1437020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25" y="193182"/>
            <a:ext cx="10225826" cy="1207347"/>
          </a:xfrm>
        </p:spPr>
        <p:txBody>
          <a:bodyPr>
            <a:normAutofit/>
          </a:bodyPr>
          <a:lstStyle/>
          <a:p>
            <a:r>
              <a:rPr lang="en-US" sz="3100" b="1" dirty="0">
                <a:solidFill>
                  <a:schemeClr val="accent1"/>
                </a:solidFill>
              </a:rPr>
              <a:t>Final Tests</a:t>
            </a:r>
            <a:br>
              <a:rPr lang="en-US" sz="3100" b="1" dirty="0">
                <a:solidFill>
                  <a:schemeClr val="accent1"/>
                </a:solidFill>
              </a:rPr>
            </a:br>
            <a:r>
              <a:rPr lang="en-US" sz="2700" dirty="0">
                <a:solidFill>
                  <a:schemeClr val="tx1"/>
                </a:solidFill>
              </a:rPr>
              <a:t>All levels end with contain a Final Test.</a:t>
            </a:r>
            <a:endParaRPr lang="en-US" sz="1800" i="1" dirty="0">
              <a:solidFill>
                <a:schemeClr val="tx1"/>
              </a:solidFill>
            </a:endParaRPr>
          </a:p>
        </p:txBody>
      </p:sp>
      <p:pic>
        <p:nvPicPr>
          <p:cNvPr id="6" name="Picture 5"/>
          <p:cNvPicPr>
            <a:picLocks noChangeAspect="1"/>
          </p:cNvPicPr>
          <p:nvPr/>
        </p:nvPicPr>
        <p:blipFill>
          <a:blip r:embed="rId3"/>
          <a:stretch>
            <a:fillRect/>
          </a:stretch>
        </p:blipFill>
        <p:spPr>
          <a:xfrm>
            <a:off x="1396191" y="1791478"/>
            <a:ext cx="9838349" cy="4944298"/>
          </a:xfrm>
          <a:prstGeom prst="rect">
            <a:avLst/>
          </a:prstGeom>
        </p:spPr>
      </p:pic>
      <p:sp>
        <p:nvSpPr>
          <p:cNvPr id="4" name="Rectangle 3"/>
          <p:cNvSpPr/>
          <p:nvPr/>
        </p:nvSpPr>
        <p:spPr>
          <a:xfrm>
            <a:off x="1891309" y="2236088"/>
            <a:ext cx="749255" cy="2831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Rectangle 4"/>
          <p:cNvSpPr/>
          <p:nvPr/>
        </p:nvSpPr>
        <p:spPr>
          <a:xfrm>
            <a:off x="1891309" y="5410841"/>
            <a:ext cx="1010512" cy="2808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47515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Administrator Tools/Reports</a:t>
            </a:r>
          </a:p>
        </p:txBody>
      </p:sp>
      <p:sp>
        <p:nvSpPr>
          <p:cNvPr id="5" name="Text Placeholder 4"/>
          <p:cNvSpPr>
            <a:spLocks noGrp="1"/>
          </p:cNvSpPr>
          <p:nvPr>
            <p:ph type="body" idx="1"/>
          </p:nvPr>
        </p:nvSpPr>
        <p:spPr/>
        <p:txBody>
          <a:bodyPr/>
          <a:lstStyle/>
          <a:p>
            <a:r>
              <a:rPr lang="en-US" dirty="0" err="1"/>
              <a:t>my</a:t>
            </a:r>
            <a:r>
              <a:rPr lang="en-US" b="1" dirty="0" err="1"/>
              <a:t>Time</a:t>
            </a:r>
            <a:r>
              <a:rPr lang="en-US" b="1" dirty="0" err="1">
                <a:solidFill>
                  <a:schemeClr val="accent1"/>
                </a:solidFill>
              </a:rPr>
              <a:t>ENGLISH</a:t>
            </a:r>
            <a:endParaRPr lang="en-US" dirty="0"/>
          </a:p>
        </p:txBody>
      </p:sp>
    </p:spTree>
    <p:extLst>
      <p:ext uri="{BB962C8B-B14F-4D97-AF65-F5344CB8AC3E}">
        <p14:creationId xmlns:p14="http://schemas.microsoft.com/office/powerpoint/2010/main" val="4080909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1193801"/>
            <a:ext cx="8574088" cy="4606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8898" y="187326"/>
            <a:ext cx="7898491" cy="646331"/>
          </a:xfrm>
          <a:prstGeom prst="rect">
            <a:avLst/>
          </a:prstGeom>
          <a:noFill/>
        </p:spPr>
        <p:txBody>
          <a:bodyPr wrap="square">
            <a:spAutoFit/>
          </a:bodyPr>
          <a:lstStyle/>
          <a:p>
            <a:pPr algn="ctr">
              <a:defRPr/>
            </a:pPr>
            <a:r>
              <a:rPr lang="en-US" sz="3600" dirty="0">
                <a:latin typeface="+mj-lt"/>
              </a:rPr>
              <a:t>Administrator or Coordinator View</a:t>
            </a:r>
          </a:p>
        </p:txBody>
      </p:sp>
      <p:sp>
        <p:nvSpPr>
          <p:cNvPr id="4" name="Rectangle 3"/>
          <p:cNvSpPr/>
          <p:nvPr/>
        </p:nvSpPr>
        <p:spPr>
          <a:xfrm>
            <a:off x="2803004" y="1368377"/>
            <a:ext cx="1365250" cy="413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270952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381" y="1334531"/>
            <a:ext cx="8574088" cy="31956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6194425" y="2954339"/>
            <a:ext cx="1022350" cy="2254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7" name="Rectangle 6"/>
          <p:cNvSpPr/>
          <p:nvPr/>
        </p:nvSpPr>
        <p:spPr>
          <a:xfrm>
            <a:off x="9670256" y="2026483"/>
            <a:ext cx="811213" cy="2254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2892945" y="1443328"/>
            <a:ext cx="1365250" cy="413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15367"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37635" y="3634600"/>
            <a:ext cx="5957887" cy="2743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64696" y="233364"/>
            <a:ext cx="9328594" cy="646331"/>
          </a:xfrm>
          <a:prstGeom prst="rect">
            <a:avLst/>
          </a:prstGeom>
          <a:noFill/>
        </p:spPr>
        <p:txBody>
          <a:bodyPr wrap="square">
            <a:spAutoFit/>
          </a:bodyPr>
          <a:lstStyle/>
          <a:p>
            <a:pPr>
              <a:defRPr/>
            </a:pPr>
            <a:r>
              <a:rPr lang="en-US" sz="3600" dirty="0">
                <a:solidFill>
                  <a:schemeClr val="accent1"/>
                </a:solidFill>
                <a:latin typeface="+mj-lt"/>
              </a:rPr>
              <a:t>Modified Administrator View/Report</a:t>
            </a:r>
          </a:p>
        </p:txBody>
      </p:sp>
      <p:sp>
        <p:nvSpPr>
          <p:cNvPr id="10" name="Rectangle 9"/>
          <p:cNvSpPr/>
          <p:nvPr/>
        </p:nvSpPr>
        <p:spPr>
          <a:xfrm>
            <a:off x="5297372" y="3682801"/>
            <a:ext cx="2559050" cy="190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668999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19276" y="1287463"/>
            <a:ext cx="8672513" cy="46910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290764" y="233363"/>
            <a:ext cx="7502525" cy="646112"/>
          </a:xfrm>
          <a:prstGeom prst="rect">
            <a:avLst/>
          </a:prstGeom>
          <a:noFill/>
        </p:spPr>
        <p:txBody>
          <a:bodyPr>
            <a:spAutoFit/>
          </a:bodyPr>
          <a:lstStyle/>
          <a:p>
            <a:pPr algn="ctr">
              <a:defRPr/>
            </a:pPr>
            <a:r>
              <a:rPr lang="en-US" sz="3600" dirty="0">
                <a:solidFill>
                  <a:schemeClr val="accent1"/>
                </a:solidFill>
                <a:latin typeface="+mj-lt"/>
              </a:rPr>
              <a:t>Usage Report</a:t>
            </a:r>
          </a:p>
        </p:txBody>
      </p:sp>
      <p:sp>
        <p:nvSpPr>
          <p:cNvPr id="4" name="Rectangle 3"/>
          <p:cNvSpPr/>
          <p:nvPr/>
        </p:nvSpPr>
        <p:spPr>
          <a:xfrm>
            <a:off x="2817994" y="1398357"/>
            <a:ext cx="1365250" cy="413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99574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9588" y="1125539"/>
            <a:ext cx="8623300" cy="48910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779588" y="1589088"/>
            <a:ext cx="3617912" cy="2984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TextBox 5"/>
          <p:cNvSpPr txBox="1"/>
          <p:nvPr/>
        </p:nvSpPr>
        <p:spPr>
          <a:xfrm>
            <a:off x="2290764" y="233363"/>
            <a:ext cx="7502525" cy="646112"/>
          </a:xfrm>
          <a:prstGeom prst="rect">
            <a:avLst/>
          </a:prstGeom>
          <a:noFill/>
        </p:spPr>
        <p:txBody>
          <a:bodyPr>
            <a:spAutoFit/>
          </a:bodyPr>
          <a:lstStyle/>
          <a:p>
            <a:pPr algn="ctr">
              <a:defRPr/>
            </a:pPr>
            <a:r>
              <a:rPr lang="en-US" sz="3600" dirty="0">
                <a:solidFill>
                  <a:schemeClr val="accent1"/>
                </a:solidFill>
                <a:latin typeface="+mj-lt"/>
              </a:rPr>
              <a:t>Coordinator View</a:t>
            </a:r>
          </a:p>
        </p:txBody>
      </p:sp>
      <p:sp>
        <p:nvSpPr>
          <p:cNvPr id="2" name="Multiply 1"/>
          <p:cNvSpPr/>
          <p:nvPr/>
        </p:nvSpPr>
        <p:spPr>
          <a:xfrm>
            <a:off x="4041776" y="1589088"/>
            <a:ext cx="244475" cy="298450"/>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p:cNvSpPr/>
          <p:nvPr/>
        </p:nvSpPr>
        <p:spPr>
          <a:xfrm>
            <a:off x="2794001" y="1214283"/>
            <a:ext cx="1365250" cy="3748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793254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4626" y="6391276"/>
            <a:ext cx="1338263" cy="307975"/>
          </a:xfrm>
          <a:prstGeom prst="rect">
            <a:avLst/>
          </a:prstGeom>
          <a:noFill/>
        </p:spPr>
        <p:txBody>
          <a:bodyPr>
            <a:spAutoFit/>
          </a:bodyPr>
          <a:lstStyle/>
          <a:p>
            <a:pPr>
              <a:defRPr/>
            </a:pPr>
            <a:r>
              <a:rPr lang="en-US" sz="1400" i="1" dirty="0">
                <a:solidFill>
                  <a:schemeClr val="bg1">
                    <a:lumMod val="95000"/>
                  </a:schemeClr>
                </a:solidFill>
              </a:rPr>
              <a:t>Confidential</a:t>
            </a:r>
          </a:p>
        </p:txBody>
      </p:sp>
      <p:pic>
        <p:nvPicPr>
          <p:cNvPr id="2150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16125" y="1042988"/>
            <a:ext cx="8002588" cy="4984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340460" y="215107"/>
            <a:ext cx="7502525" cy="646112"/>
          </a:xfrm>
          <a:prstGeom prst="rect">
            <a:avLst/>
          </a:prstGeom>
          <a:noFill/>
        </p:spPr>
        <p:txBody>
          <a:bodyPr>
            <a:spAutoFit/>
          </a:bodyPr>
          <a:lstStyle/>
          <a:p>
            <a:pPr algn="ctr">
              <a:defRPr/>
            </a:pPr>
            <a:r>
              <a:rPr lang="en-US" sz="3600" dirty="0">
                <a:solidFill>
                  <a:schemeClr val="accent1"/>
                </a:solidFill>
                <a:latin typeface="+mj-lt"/>
              </a:rPr>
              <a:t>Standard Student View</a:t>
            </a:r>
          </a:p>
        </p:txBody>
      </p:sp>
      <p:sp>
        <p:nvSpPr>
          <p:cNvPr id="6" name="Rectangle 5"/>
          <p:cNvSpPr/>
          <p:nvPr/>
        </p:nvSpPr>
        <p:spPr>
          <a:xfrm>
            <a:off x="2907935" y="1042988"/>
            <a:ext cx="1365250" cy="41386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441952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70064" y="879476"/>
            <a:ext cx="8632825" cy="5127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90764" y="233363"/>
            <a:ext cx="7502525" cy="646112"/>
          </a:xfrm>
          <a:prstGeom prst="rect">
            <a:avLst/>
          </a:prstGeom>
          <a:noFill/>
        </p:spPr>
        <p:txBody>
          <a:bodyPr>
            <a:spAutoFit/>
          </a:bodyPr>
          <a:lstStyle/>
          <a:p>
            <a:pPr algn="ctr">
              <a:defRPr/>
            </a:pPr>
            <a:r>
              <a:rPr lang="en-US" sz="3600" dirty="0">
                <a:solidFill>
                  <a:schemeClr val="accent1"/>
                </a:solidFill>
                <a:latin typeface="+mj-lt"/>
              </a:rPr>
              <a:t>Student View</a:t>
            </a:r>
          </a:p>
        </p:txBody>
      </p:sp>
      <p:sp>
        <p:nvSpPr>
          <p:cNvPr id="4" name="Rectangle 3"/>
          <p:cNvSpPr/>
          <p:nvPr/>
        </p:nvSpPr>
        <p:spPr>
          <a:xfrm>
            <a:off x="2817994" y="989351"/>
            <a:ext cx="1365250" cy="303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2252663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5650" y="954088"/>
            <a:ext cx="8288338" cy="511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90764" y="233363"/>
            <a:ext cx="7502525" cy="646112"/>
          </a:xfrm>
          <a:prstGeom prst="rect">
            <a:avLst/>
          </a:prstGeom>
          <a:noFill/>
        </p:spPr>
        <p:txBody>
          <a:bodyPr>
            <a:spAutoFit/>
          </a:bodyPr>
          <a:lstStyle/>
          <a:p>
            <a:pPr algn="ctr">
              <a:defRPr/>
            </a:pPr>
            <a:r>
              <a:rPr lang="en-US" sz="3600" dirty="0">
                <a:solidFill>
                  <a:schemeClr val="accent1"/>
                </a:solidFill>
                <a:latin typeface="+mj-lt"/>
              </a:rPr>
              <a:t>Gradebook View</a:t>
            </a:r>
          </a:p>
        </p:txBody>
      </p:sp>
      <p:sp>
        <p:nvSpPr>
          <p:cNvPr id="2" name="Rectangle 1"/>
          <p:cNvSpPr/>
          <p:nvPr/>
        </p:nvSpPr>
        <p:spPr>
          <a:xfrm>
            <a:off x="2025651" y="3362326"/>
            <a:ext cx="747713" cy="1873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2773364" y="2035176"/>
            <a:ext cx="1444625" cy="29527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 name="Rectangle 5"/>
          <p:cNvSpPr/>
          <p:nvPr/>
        </p:nvSpPr>
        <p:spPr>
          <a:xfrm>
            <a:off x="2967896" y="1069901"/>
            <a:ext cx="1365250" cy="3255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389940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7214" y="1435100"/>
            <a:ext cx="8524875" cy="37274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121151" y="3538538"/>
            <a:ext cx="582613" cy="214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6" name="Rectangle 5"/>
          <p:cNvSpPr/>
          <p:nvPr/>
        </p:nvSpPr>
        <p:spPr>
          <a:xfrm>
            <a:off x="9212264" y="3554413"/>
            <a:ext cx="581025" cy="21431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7653" name="TextBox 1"/>
          <p:cNvSpPr txBox="1">
            <a:spLocks noChangeArrowheads="1"/>
          </p:cNvSpPr>
          <p:nvPr/>
        </p:nvSpPr>
        <p:spPr bwMode="auto">
          <a:xfrm>
            <a:off x="1890714" y="246063"/>
            <a:ext cx="8397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FF000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FF000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FF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9pPr>
          </a:lstStyle>
          <a:p>
            <a:pPr>
              <a:spcBef>
                <a:spcPct val="0"/>
              </a:spcBef>
              <a:buFontTx/>
              <a:buNone/>
            </a:pPr>
            <a:r>
              <a:rPr lang="en-US" altLang="en-US" dirty="0">
                <a:solidFill>
                  <a:schemeClr val="accent1"/>
                </a:solidFill>
                <a:latin typeface="Arial" panose="020B0604020202020204" pitchFamily="34" charset="0"/>
              </a:rPr>
              <a:t>Score Detail View and Audio Sample Review</a:t>
            </a:r>
          </a:p>
        </p:txBody>
      </p:sp>
      <p:sp>
        <p:nvSpPr>
          <p:cNvPr id="7" name="Rectangle 6"/>
          <p:cNvSpPr/>
          <p:nvPr/>
        </p:nvSpPr>
        <p:spPr>
          <a:xfrm>
            <a:off x="2755901" y="1435100"/>
            <a:ext cx="1365250" cy="4138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87423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78049" cy="1400530"/>
          </a:xfrm>
        </p:spPr>
        <p:txBody>
          <a:bodyPr/>
          <a:lstStyle/>
          <a:p>
            <a:r>
              <a:rPr lang="en-US" dirty="0">
                <a:solidFill>
                  <a:schemeClr val="tx1"/>
                </a:solidFill>
              </a:rPr>
              <a:t>Motivating Structure for </a:t>
            </a:r>
            <a:r>
              <a:rPr lang="en-US" dirty="0">
                <a:solidFill>
                  <a:schemeClr val="accent1"/>
                </a:solidFill>
              </a:rPr>
              <a:t>Self-directed</a:t>
            </a:r>
            <a:r>
              <a:rPr lang="en-US" dirty="0">
                <a:solidFill>
                  <a:schemeClr val="tx1"/>
                </a:solidFill>
              </a:rPr>
              <a:t> Learners</a:t>
            </a:r>
          </a:p>
        </p:txBody>
      </p:sp>
      <p:sp>
        <p:nvSpPr>
          <p:cNvPr id="3" name="Content Placeholder 2"/>
          <p:cNvSpPr>
            <a:spLocks noGrp="1"/>
          </p:cNvSpPr>
          <p:nvPr>
            <p:ph idx="1"/>
          </p:nvPr>
        </p:nvSpPr>
        <p:spPr>
          <a:xfrm>
            <a:off x="1047405" y="2044931"/>
            <a:ext cx="9003430" cy="4336479"/>
          </a:xfrm>
        </p:spPr>
        <p:txBody>
          <a:bodyPr>
            <a:normAutofit/>
          </a:bodyPr>
          <a:lstStyle/>
          <a:p>
            <a:r>
              <a:rPr lang="en-US" sz="2800" dirty="0"/>
              <a:t>Clear learning path</a:t>
            </a:r>
          </a:p>
          <a:p>
            <a:r>
              <a:rPr lang="en-US" sz="2800" dirty="0"/>
              <a:t>Meaningful objectives</a:t>
            </a:r>
          </a:p>
          <a:p>
            <a:r>
              <a:rPr lang="en-US" sz="2800" dirty="0"/>
              <a:t>Opportunities for choice and re-learning</a:t>
            </a:r>
          </a:p>
          <a:p>
            <a:r>
              <a:rPr lang="en-US" sz="2800" dirty="0"/>
              <a:t>Beautiful National Geographic images</a:t>
            </a:r>
          </a:p>
          <a:p>
            <a:r>
              <a:rPr lang="en-US" sz="2800" dirty="0"/>
              <a:t>180 integrated videos</a:t>
            </a:r>
          </a:p>
          <a:p>
            <a:r>
              <a:rPr lang="en-US" sz="2800" dirty="0"/>
              <a:t>Over 200 animated grammar presentations</a:t>
            </a:r>
          </a:p>
          <a:p>
            <a:r>
              <a:rPr lang="en-US" sz="2800" dirty="0"/>
              <a:t>Over 2800 interactive activities</a:t>
            </a:r>
          </a:p>
          <a:p>
            <a:endParaRPr lang="en-US" sz="2800" dirty="0"/>
          </a:p>
        </p:txBody>
      </p:sp>
    </p:spTree>
    <p:extLst>
      <p:ext uri="{BB962C8B-B14F-4D97-AF65-F5344CB8AC3E}">
        <p14:creationId xmlns:p14="http://schemas.microsoft.com/office/powerpoint/2010/main" val="284812240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39900" y="1150938"/>
            <a:ext cx="8623300" cy="4806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699" name="TextBox 2"/>
          <p:cNvSpPr txBox="1">
            <a:spLocks noChangeArrowheads="1"/>
          </p:cNvSpPr>
          <p:nvPr/>
        </p:nvSpPr>
        <p:spPr bwMode="auto">
          <a:xfrm>
            <a:off x="1936750" y="23653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FF000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FF000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FF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9pPr>
          </a:lstStyle>
          <a:p>
            <a:pPr>
              <a:spcBef>
                <a:spcPct val="0"/>
              </a:spcBef>
              <a:buFontTx/>
              <a:buNone/>
            </a:pPr>
            <a:r>
              <a:rPr lang="en-US" altLang="en-US" dirty="0">
                <a:solidFill>
                  <a:schemeClr val="accent1"/>
                </a:solidFill>
                <a:latin typeface="Arial" panose="020B0604020202020204" pitchFamily="34" charset="0"/>
              </a:rPr>
              <a:t>Individual Student Detailed Activity Report</a:t>
            </a:r>
          </a:p>
        </p:txBody>
      </p:sp>
      <p:sp>
        <p:nvSpPr>
          <p:cNvPr id="4" name="Rectangle 3"/>
          <p:cNvSpPr/>
          <p:nvPr/>
        </p:nvSpPr>
        <p:spPr>
          <a:xfrm>
            <a:off x="2683083" y="1278436"/>
            <a:ext cx="1365250" cy="2505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1029521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4225" y="1081089"/>
            <a:ext cx="8078788" cy="49561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346575" y="2678114"/>
            <a:ext cx="1562100" cy="78263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2" name="Rectangle 1"/>
          <p:cNvSpPr/>
          <p:nvPr/>
        </p:nvSpPr>
        <p:spPr>
          <a:xfrm>
            <a:off x="6002338" y="214313"/>
            <a:ext cx="4572000" cy="1277786"/>
          </a:xfrm>
          <a:prstGeom prst="rect">
            <a:avLst/>
          </a:prstGeom>
          <a:solidFill>
            <a:schemeClr val="accent6">
              <a:lumMod val="40000"/>
              <a:lumOff val="60000"/>
            </a:schemeClr>
          </a:solidFill>
        </p:spPr>
        <p:txBody>
          <a:bodyPr>
            <a:spAutoFit/>
          </a:bodyPr>
          <a:lstStyle/>
          <a:p>
            <a:pPr marL="342900" indent="-342900">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Activity Statistics</a:t>
            </a:r>
          </a:p>
          <a:p>
            <a:pPr marL="342900" indent="-342900">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Scores, by Student (Details)</a:t>
            </a:r>
          </a:p>
          <a:p>
            <a:pPr marL="342900" indent="-342900">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Scores by Student (Summary)</a:t>
            </a:r>
          </a:p>
          <a:p>
            <a:pPr marL="342900" indent="-342900">
              <a:lnSpc>
                <a:spcPct val="107000"/>
              </a:lnSpc>
              <a:buFont typeface="Symbol" panose="05050102010706020507" pitchFamily="18" charset="2"/>
              <a:buChar char=""/>
              <a:defRPr/>
            </a:pPr>
            <a:r>
              <a:rPr lang="en-US" dirty="0">
                <a:latin typeface="Calibri" panose="020F0502020204030204" pitchFamily="34" charset="0"/>
                <a:ea typeface="Calibri" panose="020F0502020204030204" pitchFamily="34" charset="0"/>
                <a:cs typeface="Times New Roman" panose="02020603050405020304" pitchFamily="18" charset="0"/>
              </a:rPr>
              <a:t>Time Spent</a:t>
            </a:r>
          </a:p>
        </p:txBody>
      </p:sp>
      <p:sp>
        <p:nvSpPr>
          <p:cNvPr id="5" name="TextBox 4"/>
          <p:cNvSpPr txBox="1"/>
          <p:nvPr/>
        </p:nvSpPr>
        <p:spPr>
          <a:xfrm>
            <a:off x="715617" y="417513"/>
            <a:ext cx="5007321" cy="584775"/>
          </a:xfrm>
          <a:prstGeom prst="rect">
            <a:avLst/>
          </a:prstGeom>
          <a:noFill/>
        </p:spPr>
        <p:txBody>
          <a:bodyPr wrap="square">
            <a:spAutoFit/>
          </a:bodyPr>
          <a:lstStyle/>
          <a:p>
            <a:pPr>
              <a:defRPr/>
            </a:pPr>
            <a:r>
              <a:rPr lang="en-US" sz="3200" dirty="0">
                <a:solidFill>
                  <a:schemeClr val="accent1"/>
                </a:solidFill>
                <a:latin typeface="+mj-lt"/>
                <a:ea typeface="Calibri" panose="020F0502020204030204" pitchFamily="34" charset="0"/>
                <a:cs typeface="Times New Roman" panose="02020603050405020304" pitchFamily="18" charset="0"/>
              </a:rPr>
              <a:t>Standard MyELT Reports</a:t>
            </a:r>
          </a:p>
        </p:txBody>
      </p:sp>
      <p:sp>
        <p:nvSpPr>
          <p:cNvPr id="6" name="Rectangle 5"/>
          <p:cNvSpPr/>
          <p:nvPr/>
        </p:nvSpPr>
        <p:spPr>
          <a:xfrm>
            <a:off x="2981325" y="1081089"/>
            <a:ext cx="1365250" cy="3405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Tree>
    <p:extLst>
      <p:ext uri="{BB962C8B-B14F-4D97-AF65-F5344CB8AC3E}">
        <p14:creationId xmlns:p14="http://schemas.microsoft.com/office/powerpoint/2010/main" val="349345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258417" y="277814"/>
            <a:ext cx="9952383" cy="1139825"/>
          </a:xfrm>
        </p:spPr>
        <p:txBody>
          <a:bodyPr/>
          <a:lstStyle/>
          <a:p>
            <a:pPr algn="l"/>
            <a:r>
              <a:rPr lang="en-US" altLang="en-US" sz="3200" b="1" dirty="0">
                <a:solidFill>
                  <a:schemeClr val="accent1"/>
                </a:solidFill>
              </a:rPr>
              <a:t>Activity Statistics</a:t>
            </a:r>
            <a:endParaRPr lang="en-US" altLang="en-US" sz="3200" dirty="0">
              <a:solidFill>
                <a:schemeClr val="accent1"/>
              </a:solidFill>
            </a:endParaRPr>
          </a:p>
        </p:txBody>
      </p:sp>
      <p:pic>
        <p:nvPicPr>
          <p:cNvPr id="3379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7200" y="1338263"/>
            <a:ext cx="8737600" cy="4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208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1239" y="167905"/>
            <a:ext cx="9404723" cy="1400530"/>
          </a:xfrm>
        </p:spPr>
        <p:txBody>
          <a:bodyPr/>
          <a:lstStyle/>
          <a:p>
            <a:r>
              <a:rPr lang="en-US" altLang="en-US" sz="2800" b="1" dirty="0">
                <a:solidFill>
                  <a:schemeClr val="accent1"/>
                </a:solidFill>
              </a:rPr>
              <a:t>Scores, by Student</a:t>
            </a:r>
            <a:r>
              <a:rPr lang="en-US" altLang="en-US" sz="2800" b="1" dirty="0"/>
              <a:t> (Details)</a:t>
            </a:r>
            <a:r>
              <a:rPr lang="en-US" altLang="en-US" sz="2800" dirty="0"/>
              <a:t>: </a:t>
            </a:r>
            <a:br>
              <a:rPr lang="en-US" altLang="en-US" sz="2800" dirty="0"/>
            </a:br>
            <a:r>
              <a:rPr lang="en-US" altLang="en-US" sz="2800" dirty="0"/>
              <a:t>Scores for all activities taken by user</a:t>
            </a:r>
            <a:br>
              <a:rPr lang="en-US" altLang="en-US" sz="1600" dirty="0"/>
            </a:br>
            <a:endParaRPr lang="en-US" altLang="en-US" sz="1600" dirty="0"/>
          </a:p>
        </p:txBody>
      </p:sp>
      <p:pic>
        <p:nvPicPr>
          <p:cNvPr id="34819"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3231" y="1568435"/>
            <a:ext cx="8239125" cy="4899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601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32491" y="215620"/>
            <a:ext cx="8229600" cy="620712"/>
          </a:xfrm>
        </p:spPr>
        <p:txBody>
          <a:bodyPr/>
          <a:lstStyle/>
          <a:p>
            <a:r>
              <a:rPr lang="en-US" altLang="en-US" sz="3600" b="1" dirty="0">
                <a:solidFill>
                  <a:schemeClr val="accent1"/>
                </a:solidFill>
              </a:rPr>
              <a:t>Time Spent, by Student</a:t>
            </a:r>
            <a:endParaRPr lang="en-US" altLang="en-US" sz="3600" dirty="0">
              <a:solidFill>
                <a:schemeClr val="accent1"/>
              </a:solidFill>
            </a:endParaRPr>
          </a:p>
        </p:txBody>
      </p:sp>
      <p:sp>
        <p:nvSpPr>
          <p:cNvPr id="38916" name="Rectangle 7"/>
          <p:cNvSpPr>
            <a:spLocks noChangeArrowheads="1"/>
          </p:cNvSpPr>
          <p:nvPr/>
        </p:nvSpPr>
        <p:spPr bwMode="auto">
          <a:xfrm>
            <a:off x="2184400" y="4008438"/>
            <a:ext cx="7823200" cy="410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rgbClr val="FF000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FF000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FF000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FF0000"/>
                </a:solidFill>
                <a:latin typeface="Calibri" panose="020F0502020204030204" pitchFamily="34" charset="0"/>
                <a:ea typeface="MS PGothic" panose="020B0600070205080204" pitchFamily="34" charset="-128"/>
              </a:defRPr>
            </a:lvl9pPr>
          </a:lstStyle>
          <a:p>
            <a:pPr>
              <a:lnSpc>
                <a:spcPct val="115000"/>
              </a:lnSpc>
              <a:spcBef>
                <a:spcPct val="0"/>
              </a:spcBef>
              <a:buFont typeface="Symbol" panose="05050102010706020507" pitchFamily="18" charset="2"/>
              <a:buChar char=""/>
            </a:pPr>
            <a:endParaRPr lang="en-US" altLang="en-US" sz="1800">
              <a:solidFill>
                <a:schemeClr val="tx1"/>
              </a:solidFill>
              <a:ea typeface="Calibri" panose="020F0502020204030204" pitchFamily="34" charset="0"/>
              <a:cs typeface="Times New Roman" panose="02020603050405020304" pitchFamily="18" charset="0"/>
            </a:endParaRPr>
          </a:p>
        </p:txBody>
      </p:sp>
      <p:pic>
        <p:nvPicPr>
          <p:cNvPr id="38917" name="Picture 8"/>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5374" y="1906588"/>
            <a:ext cx="7786688"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60050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Implementation Information</a:t>
            </a:r>
          </a:p>
        </p:txBody>
      </p:sp>
      <p:sp>
        <p:nvSpPr>
          <p:cNvPr id="5" name="Text Placeholder 4"/>
          <p:cNvSpPr>
            <a:spLocks noGrp="1"/>
          </p:cNvSpPr>
          <p:nvPr>
            <p:ph type="body" idx="1"/>
          </p:nvPr>
        </p:nvSpPr>
        <p:spPr/>
        <p:txBody>
          <a:bodyPr/>
          <a:lstStyle/>
          <a:p>
            <a:r>
              <a:rPr lang="en-US" dirty="0" err="1"/>
              <a:t>my</a:t>
            </a:r>
            <a:r>
              <a:rPr lang="en-US" b="1" dirty="0" err="1"/>
              <a:t>Time</a:t>
            </a:r>
            <a:r>
              <a:rPr lang="en-US" b="1" dirty="0" err="1">
                <a:solidFill>
                  <a:schemeClr val="accent1"/>
                </a:solidFill>
              </a:rPr>
              <a:t>ENGLISH</a:t>
            </a:r>
            <a:endParaRPr lang="en-US" dirty="0"/>
          </a:p>
        </p:txBody>
      </p:sp>
    </p:spTree>
    <p:extLst>
      <p:ext uri="{BB962C8B-B14F-4D97-AF65-F5344CB8AC3E}">
        <p14:creationId xmlns:p14="http://schemas.microsoft.com/office/powerpoint/2010/main" val="1856825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err="1"/>
              <a:t>my</a:t>
            </a:r>
            <a:r>
              <a:rPr lang="en-US" sz="4400" b="1" dirty="0" err="1"/>
              <a:t>Time</a:t>
            </a:r>
            <a:r>
              <a:rPr lang="en-US" sz="4400" b="1" dirty="0" err="1">
                <a:solidFill>
                  <a:schemeClr val="accent1"/>
                </a:solidFill>
              </a:rPr>
              <a:t>ENGLISH</a:t>
            </a:r>
            <a:r>
              <a:rPr lang="en-US" sz="4400" b="1" dirty="0">
                <a:solidFill>
                  <a:schemeClr val="accent1"/>
                </a:solidFill>
              </a:rPr>
              <a:t> </a:t>
            </a:r>
            <a:br>
              <a:rPr lang="en-US" sz="4400" b="1" dirty="0">
                <a:solidFill>
                  <a:schemeClr val="accent1"/>
                </a:solidFill>
              </a:rPr>
            </a:br>
            <a:endParaRPr lang="en-US" sz="2800" dirty="0"/>
          </a:p>
        </p:txBody>
      </p:sp>
      <p:sp>
        <p:nvSpPr>
          <p:cNvPr id="5" name="Content Placeholder 4"/>
          <p:cNvSpPr>
            <a:spLocks noGrp="1"/>
          </p:cNvSpPr>
          <p:nvPr>
            <p:ph idx="1"/>
          </p:nvPr>
        </p:nvSpPr>
        <p:spPr>
          <a:xfrm>
            <a:off x="-808703" y="1587778"/>
            <a:ext cx="13000703" cy="4433714"/>
          </a:xfrm>
        </p:spPr>
        <p:txBody>
          <a:bodyPr>
            <a:noAutofit/>
          </a:bodyPr>
          <a:lstStyle/>
          <a:p>
            <a:pPr marL="1485900" lvl="4" indent="0">
              <a:spcBef>
                <a:spcPts val="0"/>
              </a:spcBef>
              <a:buNone/>
            </a:pPr>
            <a:r>
              <a:rPr lang="en-US" sz="3200" dirty="0" err="1"/>
              <a:t>MyTime</a:t>
            </a:r>
            <a:r>
              <a:rPr lang="en-US" sz="3200" dirty="0"/>
              <a:t> English with Placement Test = 9780357452059</a:t>
            </a:r>
          </a:p>
          <a:p>
            <a:pPr marL="1485900" lvl="4" indent="0">
              <a:spcBef>
                <a:spcPts val="0"/>
              </a:spcBef>
              <a:buNone/>
            </a:pPr>
            <a:r>
              <a:rPr lang="en-US" sz="3200" dirty="0" err="1"/>
              <a:t>MyTime</a:t>
            </a:r>
            <a:r>
              <a:rPr lang="en-US" sz="3200" dirty="0"/>
              <a:t> English without Placement Test= 9780357452066</a:t>
            </a:r>
            <a:endParaRPr lang="en-US" sz="3200" dirty="0">
              <a:ea typeface="Calibri" panose="020F0502020204030204" pitchFamily="34" charset="0"/>
            </a:endParaRPr>
          </a:p>
          <a:p>
            <a:pPr marL="1371600" lvl="3" indent="0">
              <a:buNone/>
            </a:pPr>
            <a:endParaRPr lang="en-US" sz="3200" b="1" dirty="0">
              <a:solidFill>
                <a:schemeClr val="accent1"/>
              </a:solidFill>
            </a:endParaRPr>
          </a:p>
          <a:p>
            <a:pPr marL="1371600" lvl="3" indent="0">
              <a:buNone/>
            </a:pPr>
            <a:r>
              <a:rPr lang="en-US" sz="3200" b="1" dirty="0">
                <a:solidFill>
                  <a:schemeClr val="accent1"/>
                </a:solidFill>
              </a:rPr>
              <a:t>Extended access – available if necessary</a:t>
            </a:r>
          </a:p>
          <a:p>
            <a:pPr marL="1371600" lvl="3" indent="0">
              <a:buNone/>
            </a:pPr>
            <a:r>
              <a:rPr lang="en-US" sz="3200" dirty="0"/>
              <a:t>Please speak with your local National Geographic Learning representative for more information. </a:t>
            </a:r>
            <a:endParaRPr lang="en-US" sz="3200" dirty="0">
              <a:solidFill>
                <a:schemeClr val="accent1"/>
              </a:solidFill>
            </a:endParaRPr>
          </a:p>
        </p:txBody>
      </p:sp>
    </p:spTree>
    <p:extLst>
      <p:ext uri="{BB962C8B-B14F-4D97-AF65-F5344CB8AC3E}">
        <p14:creationId xmlns:p14="http://schemas.microsoft.com/office/powerpoint/2010/main" val="2809087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34304"/>
            <a:ext cx="12326815" cy="2403458"/>
          </a:xfrm>
        </p:spPr>
        <p:txBody>
          <a:bodyPr/>
          <a:lstStyle/>
          <a:p>
            <a:pPr algn="ctr"/>
            <a:r>
              <a:rPr lang="en-US" dirty="0" err="1">
                <a:solidFill>
                  <a:schemeClr val="tx1"/>
                </a:solidFill>
              </a:rPr>
              <a:t>my</a:t>
            </a:r>
            <a:r>
              <a:rPr lang="en-US" b="1" dirty="0" err="1">
                <a:solidFill>
                  <a:schemeClr val="tx1"/>
                </a:solidFill>
              </a:rPr>
              <a:t>Time</a:t>
            </a:r>
            <a:br>
              <a:rPr lang="en-US" dirty="0">
                <a:solidFill>
                  <a:schemeClr val="tx1"/>
                </a:solidFill>
              </a:rPr>
            </a:br>
            <a:r>
              <a:rPr lang="en-US" b="1" dirty="0">
                <a:solidFill>
                  <a:schemeClr val="accent1"/>
                </a:solidFill>
              </a:rPr>
              <a:t>ENGLISH</a:t>
            </a:r>
            <a:endParaRPr lang="en-US" sz="1600" dirty="0">
              <a:solidFill>
                <a:schemeClr val="tx1"/>
              </a:solidFill>
            </a:endParaRPr>
          </a:p>
        </p:txBody>
      </p:sp>
      <p:sp>
        <p:nvSpPr>
          <p:cNvPr id="15" name="TextBox 14"/>
          <p:cNvSpPr txBox="1"/>
          <p:nvPr/>
        </p:nvSpPr>
        <p:spPr>
          <a:xfrm>
            <a:off x="0" y="5750169"/>
            <a:ext cx="12326815" cy="1015663"/>
          </a:xfrm>
          <a:prstGeom prst="rect">
            <a:avLst/>
          </a:prstGeom>
          <a:noFill/>
        </p:spPr>
        <p:txBody>
          <a:bodyPr wrap="square" rtlCol="0">
            <a:spAutoFit/>
          </a:bodyPr>
          <a:lstStyle/>
          <a:p>
            <a:pPr algn="ctr"/>
            <a:r>
              <a:rPr lang="en-US" sz="2800" dirty="0">
                <a:solidFill>
                  <a:srgbClr val="FFFF00"/>
                </a:solidFill>
              </a:rPr>
              <a:t>Bringing the world to the classroom and the classroom to life.</a:t>
            </a:r>
          </a:p>
          <a:p>
            <a:pPr algn="ctr"/>
            <a:r>
              <a:rPr lang="en-US" dirty="0"/>
              <a:t>NGL.Cengage.com/</a:t>
            </a:r>
            <a:r>
              <a:rPr lang="en-US" dirty="0" err="1"/>
              <a:t>mytimeenglish</a:t>
            </a:r>
            <a:endParaRPr lang="en-US" dirty="0"/>
          </a:p>
          <a:p>
            <a:pPr algn="ctr"/>
            <a:r>
              <a:rPr lang="en-US" sz="1400" dirty="0">
                <a:solidFill>
                  <a:schemeClr val="tx2"/>
                </a:solidFill>
              </a:rPr>
              <a:t>A PART OF CENGAGE </a:t>
            </a:r>
          </a:p>
        </p:txBody>
      </p:sp>
      <p:pic>
        <p:nvPicPr>
          <p:cNvPr id="5" name="Picture 4" descr="A close up of a logo&#10;&#10;Description automatically generated">
            <a:extLst>
              <a:ext uri="{FF2B5EF4-FFF2-40B4-BE49-F238E27FC236}">
                <a16:creationId xmlns:a16="http://schemas.microsoft.com/office/drawing/2014/main" id="{DBACD0D8-46EB-4B87-B4A2-D50912EBFD51}"/>
              </a:ext>
            </a:extLst>
          </p:cNvPr>
          <p:cNvPicPr>
            <a:picLocks noChangeAspect="1"/>
          </p:cNvPicPr>
          <p:nvPr/>
        </p:nvPicPr>
        <p:blipFill>
          <a:blip r:embed="rId3"/>
          <a:stretch>
            <a:fillRect/>
          </a:stretch>
        </p:blipFill>
        <p:spPr>
          <a:xfrm>
            <a:off x="391665" y="321425"/>
            <a:ext cx="2306305" cy="925484"/>
          </a:xfrm>
          <a:prstGeom prst="rect">
            <a:avLst/>
          </a:prstGeom>
        </p:spPr>
      </p:pic>
    </p:spTree>
    <p:extLst>
      <p:ext uri="{BB962C8B-B14F-4D97-AF65-F5344CB8AC3E}">
        <p14:creationId xmlns:p14="http://schemas.microsoft.com/office/powerpoint/2010/main" val="251368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4" y="155514"/>
            <a:ext cx="10515600" cy="1073679"/>
          </a:xfrm>
        </p:spPr>
        <p:txBody>
          <a:bodyPr>
            <a:noAutofit/>
          </a:bodyPr>
          <a:lstStyle/>
          <a:p>
            <a:r>
              <a:rPr lang="en-US" sz="3200" dirty="0" err="1"/>
              <a:t>my</a:t>
            </a:r>
            <a:r>
              <a:rPr lang="en-US" sz="3200" b="1" dirty="0" err="1"/>
              <a:t>Time</a:t>
            </a:r>
            <a:r>
              <a:rPr lang="en-US" sz="3200" b="1" dirty="0" err="1">
                <a:solidFill>
                  <a:schemeClr val="accent1"/>
                </a:solidFill>
              </a:rPr>
              <a:t>ENGLISH</a:t>
            </a:r>
            <a:r>
              <a:rPr lang="en-US" sz="3200" dirty="0">
                <a:solidFill>
                  <a:schemeClr val="tx1"/>
                </a:solidFill>
              </a:rPr>
              <a:t> </a:t>
            </a:r>
            <a:br>
              <a:rPr lang="en-US" sz="3200" dirty="0">
                <a:solidFill>
                  <a:schemeClr val="tx1"/>
                </a:solidFill>
              </a:rPr>
            </a:br>
            <a:r>
              <a:rPr lang="en-US" sz="3200" dirty="0">
                <a:solidFill>
                  <a:schemeClr val="tx1">
                    <a:lumMod val="95000"/>
                  </a:schemeClr>
                </a:solidFill>
              </a:rPr>
              <a:t>Program</a:t>
            </a:r>
            <a:r>
              <a:rPr lang="en-US" sz="3200" dirty="0">
                <a:solidFill>
                  <a:srgbClr val="FFC000"/>
                </a:solidFill>
              </a:rPr>
              <a:t> </a:t>
            </a:r>
            <a:r>
              <a:rPr lang="en-US" sz="3200" dirty="0">
                <a:solidFill>
                  <a:schemeClr val="tx1">
                    <a:lumMod val="95000"/>
                  </a:schemeClr>
                </a:solidFill>
              </a:rPr>
              <a:t>Structure</a:t>
            </a:r>
          </a:p>
        </p:txBody>
      </p:sp>
      <p:sp>
        <p:nvSpPr>
          <p:cNvPr id="3" name="Content Placeholder 2"/>
          <p:cNvSpPr>
            <a:spLocks noGrp="1"/>
          </p:cNvSpPr>
          <p:nvPr>
            <p:ph idx="1"/>
          </p:nvPr>
        </p:nvSpPr>
        <p:spPr>
          <a:xfrm>
            <a:off x="744894" y="1424065"/>
            <a:ext cx="10233800" cy="5278489"/>
          </a:xfrm>
        </p:spPr>
        <p:txBody>
          <a:bodyPr>
            <a:noAutofit/>
          </a:bodyPr>
          <a:lstStyle/>
          <a:p>
            <a:pPr marL="0" indent="0">
              <a:buNone/>
            </a:pPr>
            <a:r>
              <a:rPr lang="en-US" sz="2400" b="1" dirty="0">
                <a:solidFill>
                  <a:srgbClr val="FFC000"/>
                </a:solidFill>
              </a:rPr>
              <a:t>Placement Test</a:t>
            </a:r>
            <a:endParaRPr lang="en-US" sz="2400" dirty="0">
              <a:solidFill>
                <a:srgbClr val="FFC000"/>
              </a:solidFill>
            </a:endParaRPr>
          </a:p>
          <a:p>
            <a:r>
              <a:rPr lang="en-US" sz="2400" dirty="0"/>
              <a:t>All students complete a Placement Test (51 questions), placing them at the appropriate level of </a:t>
            </a:r>
            <a:r>
              <a:rPr lang="en-US" sz="2400" dirty="0" err="1"/>
              <a:t>MyTimeEnglish</a:t>
            </a:r>
            <a:r>
              <a:rPr lang="en-US" sz="2400" dirty="0"/>
              <a:t>.  </a:t>
            </a:r>
          </a:p>
          <a:p>
            <a:pPr marL="0" indent="0">
              <a:buNone/>
            </a:pPr>
            <a:r>
              <a:rPr lang="en-US" sz="2400" b="1" dirty="0">
                <a:solidFill>
                  <a:srgbClr val="FFC000"/>
                </a:solidFill>
              </a:rPr>
              <a:t>4 Levels</a:t>
            </a:r>
            <a:endParaRPr lang="en-US" sz="2400" dirty="0">
              <a:solidFill>
                <a:srgbClr val="FFC000"/>
              </a:solidFill>
            </a:endParaRPr>
          </a:p>
          <a:p>
            <a:r>
              <a:rPr lang="en-US" sz="2400" dirty="0"/>
              <a:t>General English, integrated skills </a:t>
            </a:r>
          </a:p>
        </p:txBody>
      </p:sp>
    </p:spTree>
    <p:extLst>
      <p:ext uri="{BB962C8B-B14F-4D97-AF65-F5344CB8AC3E}">
        <p14:creationId xmlns:p14="http://schemas.microsoft.com/office/powerpoint/2010/main" val="89760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63838325"/>
              </p:ext>
            </p:extLst>
          </p:nvPr>
        </p:nvGraphicFramePr>
        <p:xfrm>
          <a:off x="267288" y="1611824"/>
          <a:ext cx="11703038" cy="4267494"/>
        </p:xfrm>
        <a:graphic>
          <a:graphicData uri="http://schemas.openxmlformats.org/drawingml/2006/table">
            <a:tbl>
              <a:tblPr firstRow="1" firstCol="1" bandRow="1">
                <a:tableStyleId>{5C22544A-7EE6-4342-B048-85BDC9FD1C3A}</a:tableStyleId>
              </a:tblPr>
              <a:tblGrid>
                <a:gridCol w="2725294">
                  <a:extLst>
                    <a:ext uri="{9D8B030D-6E8A-4147-A177-3AD203B41FA5}">
                      <a16:colId xmlns:a16="http://schemas.microsoft.com/office/drawing/2014/main" val="20000"/>
                    </a:ext>
                  </a:extLst>
                </a:gridCol>
                <a:gridCol w="1313411">
                  <a:extLst>
                    <a:ext uri="{9D8B030D-6E8A-4147-A177-3AD203B41FA5}">
                      <a16:colId xmlns:a16="http://schemas.microsoft.com/office/drawing/2014/main" val="20001"/>
                    </a:ext>
                  </a:extLst>
                </a:gridCol>
                <a:gridCol w="3956858">
                  <a:extLst>
                    <a:ext uri="{9D8B030D-6E8A-4147-A177-3AD203B41FA5}">
                      <a16:colId xmlns:a16="http://schemas.microsoft.com/office/drawing/2014/main" val="20002"/>
                    </a:ext>
                  </a:extLst>
                </a:gridCol>
                <a:gridCol w="3707475">
                  <a:extLst>
                    <a:ext uri="{9D8B030D-6E8A-4147-A177-3AD203B41FA5}">
                      <a16:colId xmlns:a16="http://schemas.microsoft.com/office/drawing/2014/main" val="1151918662"/>
                    </a:ext>
                  </a:extLst>
                </a:gridCol>
              </a:tblGrid>
              <a:tr h="557517">
                <a:tc>
                  <a:txBody>
                    <a:bodyPr/>
                    <a:lstStyle/>
                    <a:p>
                      <a:pPr marL="0" marR="0" algn="ctr">
                        <a:lnSpc>
                          <a:spcPct val="107000"/>
                        </a:lnSpc>
                        <a:spcBef>
                          <a:spcPts val="0"/>
                        </a:spcBef>
                        <a:spcAft>
                          <a:spcPts val="0"/>
                        </a:spcAft>
                      </a:pPr>
                      <a:r>
                        <a:rPr lang="en-US" sz="2800" dirty="0" err="1">
                          <a:solidFill>
                            <a:schemeClr val="bg1"/>
                          </a:solidFill>
                          <a:effectLst/>
                        </a:rPr>
                        <a:t>MyTime</a:t>
                      </a:r>
                      <a:r>
                        <a:rPr lang="en-US" sz="2800" baseline="0" dirty="0" err="1">
                          <a:solidFill>
                            <a:schemeClr val="bg1"/>
                          </a:solidFill>
                          <a:effectLst/>
                        </a:rPr>
                        <a:t>English</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bg1"/>
                          </a:solidFill>
                          <a:effectLst/>
                        </a:rPr>
                        <a:t>CEFR</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bg1"/>
                          </a:solidFill>
                          <a:effectLst/>
                        </a:rPr>
                        <a:t>Proficiency Level</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Estimated Hours of</a:t>
                      </a:r>
                      <a:r>
                        <a:rPr lang="en-US" sz="2800" baseline="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Coursework</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914421">
                <a:tc>
                  <a:txBody>
                    <a:bodyPr/>
                    <a:lstStyle/>
                    <a:p>
                      <a:pPr marL="0" marR="0" algn="ctr">
                        <a:lnSpc>
                          <a:spcPct val="107000"/>
                        </a:lnSpc>
                        <a:spcBef>
                          <a:spcPts val="0"/>
                        </a:spcBef>
                        <a:spcAft>
                          <a:spcPts val="0"/>
                        </a:spcAft>
                      </a:pPr>
                      <a:r>
                        <a:rPr lang="en-US" sz="2400" dirty="0">
                          <a:solidFill>
                            <a:schemeClr val="bg1"/>
                          </a:solidFill>
                          <a:effectLst/>
                        </a:rPr>
                        <a:t>Level 1</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A1</a:t>
                      </a:r>
                      <a:r>
                        <a:rPr lang="en-US" sz="2400" baseline="0" dirty="0">
                          <a:effectLst/>
                        </a:rPr>
                        <a:t> to </a:t>
                      </a:r>
                      <a:r>
                        <a:rPr lang="en-US" sz="2400" dirty="0">
                          <a:effectLst/>
                        </a:rPr>
                        <a:t>A2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effectLst/>
                        </a:rPr>
                        <a:t>Beginning to</a:t>
                      </a:r>
                      <a:r>
                        <a:rPr lang="en-US" sz="2400" baseline="0" dirty="0">
                          <a:effectLst/>
                        </a:rPr>
                        <a:t> H</a:t>
                      </a:r>
                      <a:r>
                        <a:rPr lang="en-US" sz="2400" dirty="0">
                          <a:effectLst/>
                        </a:rPr>
                        <a:t>igh Beginning</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60-90</a:t>
                      </a:r>
                    </a:p>
                  </a:txBody>
                  <a:tcPr marL="68580" marR="68580" marT="0" marB="0">
                    <a:solidFill>
                      <a:schemeClr val="tx2">
                        <a:lumMod val="90000"/>
                      </a:schemeClr>
                    </a:solidFill>
                  </a:tcPr>
                </a:tc>
                <a:extLst>
                  <a:ext uri="{0D108BD9-81ED-4DB2-BD59-A6C34878D82A}">
                    <a16:rowId xmlns:a16="http://schemas.microsoft.com/office/drawing/2014/main" val="10001"/>
                  </a:ext>
                </a:extLst>
              </a:tr>
              <a:tr h="848782">
                <a:tc>
                  <a:txBody>
                    <a:bodyPr/>
                    <a:lstStyle/>
                    <a:p>
                      <a:pPr marL="0" marR="0" algn="ctr">
                        <a:lnSpc>
                          <a:spcPct val="107000"/>
                        </a:lnSpc>
                        <a:spcBef>
                          <a:spcPts val="0"/>
                        </a:spcBef>
                        <a:spcAft>
                          <a:spcPts val="0"/>
                        </a:spcAft>
                      </a:pPr>
                      <a:r>
                        <a:rPr lang="en-US" sz="2400" dirty="0">
                          <a:solidFill>
                            <a:schemeClr val="bg1"/>
                          </a:solidFill>
                          <a:effectLst/>
                        </a:rPr>
                        <a:t>Level 2</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A2</a:t>
                      </a:r>
                      <a:r>
                        <a:rPr lang="en-US" sz="2400" baseline="0" dirty="0">
                          <a:effectLst/>
                        </a:rPr>
                        <a:t> to </a:t>
                      </a:r>
                      <a:r>
                        <a:rPr lang="en-US" sz="2400" dirty="0">
                          <a:effectLst/>
                        </a:rPr>
                        <a:t>B1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07000"/>
                        </a:lnSpc>
                        <a:spcBef>
                          <a:spcPts val="0"/>
                        </a:spcBef>
                        <a:spcAft>
                          <a:spcPts val="0"/>
                        </a:spcAft>
                      </a:pPr>
                      <a:r>
                        <a:rPr lang="en-US" sz="2400" dirty="0">
                          <a:effectLst/>
                        </a:rPr>
                        <a:t>High Beginning to Low Intermediate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60-90</a:t>
                      </a: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002"/>
                  </a:ext>
                </a:extLst>
              </a:tr>
              <a:tr h="632036">
                <a:tc>
                  <a:txBody>
                    <a:bodyPr/>
                    <a:lstStyle/>
                    <a:p>
                      <a:pPr marL="0" marR="0" algn="ctr">
                        <a:lnSpc>
                          <a:spcPct val="107000"/>
                        </a:lnSpc>
                        <a:spcBef>
                          <a:spcPts val="0"/>
                        </a:spcBef>
                        <a:spcAft>
                          <a:spcPts val="0"/>
                        </a:spcAft>
                      </a:pPr>
                      <a:r>
                        <a:rPr lang="en-US" sz="2400" dirty="0">
                          <a:solidFill>
                            <a:schemeClr val="bg1"/>
                          </a:solidFill>
                          <a:effectLst/>
                        </a:rPr>
                        <a:t>Level 3</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 B1</a:t>
                      </a:r>
                      <a:r>
                        <a:rPr lang="en-US" sz="2400" baseline="0" dirty="0">
                          <a:effectLst/>
                        </a:rPr>
                        <a:t> to </a:t>
                      </a:r>
                      <a:r>
                        <a:rPr lang="en-US" sz="2400" dirty="0">
                          <a:effectLst/>
                        </a:rPr>
                        <a:t>B1+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2">
                        <a:lumMod val="90000"/>
                      </a:schemeClr>
                    </a:solidFill>
                  </a:tcPr>
                </a:tc>
                <a:tc>
                  <a:txBody>
                    <a:bodyPr/>
                    <a:lstStyle/>
                    <a:p>
                      <a:pPr marL="0" marR="0" algn="ctr">
                        <a:lnSpc>
                          <a:spcPct val="107000"/>
                        </a:lnSpc>
                        <a:spcBef>
                          <a:spcPts val="0"/>
                        </a:spcBef>
                        <a:spcAft>
                          <a:spcPts val="0"/>
                        </a:spcAft>
                      </a:pPr>
                      <a:r>
                        <a:rPr lang="en-US" sz="2400" dirty="0">
                          <a:effectLst/>
                        </a:rPr>
                        <a:t>Low Intermediate to Intermediate</a:t>
                      </a:r>
                    </a:p>
                  </a:txBody>
                  <a:tcPr marL="68580" marR="68580" marT="0" marB="0">
                    <a:solidFill>
                      <a:schemeClr val="tx2">
                        <a:lumMod val="9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60-90</a:t>
                      </a:r>
                    </a:p>
                    <a:p>
                      <a:pPr marL="0" marR="0" algn="ctr">
                        <a:lnSpc>
                          <a:spcPct val="107000"/>
                        </a:lnSpc>
                        <a:spcBef>
                          <a:spcPts val="0"/>
                        </a:spcBef>
                        <a:spcAft>
                          <a:spcPts val="0"/>
                        </a:spcAft>
                      </a:pPr>
                      <a:endParaRPr lang="en-US" sz="2400" dirty="0">
                        <a:effectLst/>
                      </a:endParaRPr>
                    </a:p>
                  </a:txBody>
                  <a:tcPr marL="68580" marR="68580" marT="0" marB="0">
                    <a:solidFill>
                      <a:schemeClr val="tx2">
                        <a:lumMod val="90000"/>
                      </a:schemeClr>
                    </a:solidFill>
                  </a:tcPr>
                </a:tc>
                <a:extLst>
                  <a:ext uri="{0D108BD9-81ED-4DB2-BD59-A6C34878D82A}">
                    <a16:rowId xmlns:a16="http://schemas.microsoft.com/office/drawing/2014/main" val="10003"/>
                  </a:ext>
                </a:extLst>
              </a:tr>
              <a:tr h="848782">
                <a:tc>
                  <a:txBody>
                    <a:bodyPr/>
                    <a:lstStyle/>
                    <a:p>
                      <a:pPr marL="0" marR="0" algn="ctr">
                        <a:lnSpc>
                          <a:spcPct val="107000"/>
                        </a:lnSpc>
                        <a:spcBef>
                          <a:spcPts val="0"/>
                        </a:spcBef>
                        <a:spcAft>
                          <a:spcPts val="0"/>
                        </a:spcAft>
                      </a:pPr>
                      <a:r>
                        <a:rPr lang="en-US" sz="2400" dirty="0">
                          <a:solidFill>
                            <a:schemeClr val="bg1"/>
                          </a:solidFill>
                          <a:effectLst/>
                        </a:rPr>
                        <a:t>Level 4</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B1</a:t>
                      </a:r>
                      <a:r>
                        <a:rPr lang="en-US" sz="2400" baseline="0" dirty="0">
                          <a:effectLst/>
                        </a:rPr>
                        <a:t> to </a:t>
                      </a:r>
                      <a:r>
                        <a:rPr lang="en-US" sz="2400" dirty="0">
                          <a:effectLst/>
                        </a:rPr>
                        <a:t>B2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algn="ctr">
                        <a:lnSpc>
                          <a:spcPct val="107000"/>
                        </a:lnSpc>
                        <a:spcBef>
                          <a:spcPts val="0"/>
                        </a:spcBef>
                        <a:spcAft>
                          <a:spcPts val="0"/>
                        </a:spcAft>
                      </a:pPr>
                      <a:r>
                        <a:rPr lang="en-US" sz="2400" dirty="0">
                          <a:effectLst/>
                        </a:rPr>
                        <a:t>Intermediate to High Intermediate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2400" dirty="0">
                          <a:effectLst/>
                          <a:latin typeface="Calibri" panose="020F0502020204030204" pitchFamily="34" charset="0"/>
                          <a:ea typeface="Calibri" panose="020F0502020204030204" pitchFamily="34" charset="0"/>
                          <a:cs typeface="Times New Roman" panose="02020603050405020304" pitchFamily="18" charset="0"/>
                        </a:rPr>
                        <a:t>60-90</a:t>
                      </a:r>
                    </a:p>
                    <a:p>
                      <a:pPr marL="0" marR="0" algn="ctr">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267287" y="447726"/>
            <a:ext cx="9874240" cy="584775"/>
          </a:xfrm>
          <a:prstGeom prst="rect">
            <a:avLst/>
          </a:prstGeom>
          <a:noFill/>
        </p:spPr>
        <p:txBody>
          <a:bodyPr wrap="square" rtlCol="0">
            <a:spAutoFit/>
          </a:bodyPr>
          <a:lstStyle/>
          <a:p>
            <a:pPr algn="ctr"/>
            <a:r>
              <a:rPr lang="en-US" sz="3200" dirty="0"/>
              <a:t>Correlations and Coursework Hours</a:t>
            </a:r>
          </a:p>
        </p:txBody>
      </p:sp>
    </p:spTree>
    <p:extLst>
      <p:ext uri="{BB962C8B-B14F-4D97-AF65-F5344CB8AC3E}">
        <p14:creationId xmlns:p14="http://schemas.microsoft.com/office/powerpoint/2010/main" val="2057073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894" y="155514"/>
            <a:ext cx="10515600" cy="968748"/>
          </a:xfrm>
        </p:spPr>
        <p:txBody>
          <a:bodyPr>
            <a:noAutofit/>
          </a:bodyPr>
          <a:lstStyle/>
          <a:p>
            <a:r>
              <a:rPr lang="en-US" sz="3200" dirty="0" err="1"/>
              <a:t>my</a:t>
            </a:r>
            <a:r>
              <a:rPr lang="en-US" sz="3200" b="1" dirty="0" err="1"/>
              <a:t>Time</a:t>
            </a:r>
            <a:r>
              <a:rPr lang="en-US" sz="3200" b="1" dirty="0" err="1">
                <a:solidFill>
                  <a:schemeClr val="accent1"/>
                </a:solidFill>
              </a:rPr>
              <a:t>ENGLISH</a:t>
            </a:r>
            <a:r>
              <a:rPr lang="en-US" sz="3200" dirty="0">
                <a:solidFill>
                  <a:schemeClr val="tx1"/>
                </a:solidFill>
              </a:rPr>
              <a:t> </a:t>
            </a:r>
            <a:br>
              <a:rPr lang="en-US" sz="3200" dirty="0">
                <a:solidFill>
                  <a:schemeClr val="tx1"/>
                </a:solidFill>
              </a:rPr>
            </a:br>
            <a:r>
              <a:rPr lang="en-US" sz="3200" dirty="0">
                <a:solidFill>
                  <a:schemeClr val="tx1">
                    <a:lumMod val="95000"/>
                  </a:schemeClr>
                </a:solidFill>
              </a:rPr>
              <a:t>Program</a:t>
            </a:r>
            <a:r>
              <a:rPr lang="en-US" sz="3200" dirty="0">
                <a:solidFill>
                  <a:srgbClr val="FFC000"/>
                </a:solidFill>
              </a:rPr>
              <a:t> </a:t>
            </a:r>
            <a:r>
              <a:rPr lang="en-US" sz="3200" dirty="0">
                <a:solidFill>
                  <a:schemeClr val="tx1">
                    <a:lumMod val="95000"/>
                  </a:schemeClr>
                </a:solidFill>
              </a:rPr>
              <a:t>Structure</a:t>
            </a:r>
          </a:p>
        </p:txBody>
      </p:sp>
      <p:sp>
        <p:nvSpPr>
          <p:cNvPr id="3" name="Content Placeholder 2"/>
          <p:cNvSpPr>
            <a:spLocks noGrp="1"/>
          </p:cNvSpPr>
          <p:nvPr>
            <p:ph idx="1"/>
          </p:nvPr>
        </p:nvSpPr>
        <p:spPr>
          <a:xfrm>
            <a:off x="744894" y="1499015"/>
            <a:ext cx="10233800" cy="5203539"/>
          </a:xfrm>
        </p:spPr>
        <p:txBody>
          <a:bodyPr>
            <a:noAutofit/>
          </a:bodyPr>
          <a:lstStyle/>
          <a:p>
            <a:pPr marL="0" indent="0">
              <a:buNone/>
            </a:pPr>
            <a:r>
              <a:rPr lang="en-US" sz="2400" b="1" dirty="0">
                <a:solidFill>
                  <a:srgbClr val="FFC000"/>
                </a:solidFill>
              </a:rPr>
              <a:t>Progress Tests</a:t>
            </a:r>
            <a:endParaRPr lang="en-US" sz="2400" dirty="0">
              <a:solidFill>
                <a:srgbClr val="FFC000"/>
              </a:solidFill>
            </a:endParaRPr>
          </a:p>
          <a:p>
            <a:r>
              <a:rPr lang="en-US" sz="2400" dirty="0"/>
              <a:t>Each level is divided into 3 Parts (5 Units Each)</a:t>
            </a:r>
          </a:p>
          <a:p>
            <a:r>
              <a:rPr lang="en-US" sz="2400" dirty="0"/>
              <a:t>A Progress Test is administered at the end of Parts 1 and 2.</a:t>
            </a:r>
          </a:p>
          <a:p>
            <a:pPr lvl="1"/>
            <a:r>
              <a:rPr lang="en-US" sz="2200" dirty="0"/>
              <a:t>Completion of the test unlocks and provides access to the next Part.</a:t>
            </a:r>
          </a:p>
          <a:p>
            <a:pPr marL="0" indent="0">
              <a:buNone/>
            </a:pPr>
            <a:r>
              <a:rPr lang="en-US" sz="2400" b="1" dirty="0">
                <a:solidFill>
                  <a:srgbClr val="FFC000"/>
                </a:solidFill>
              </a:rPr>
              <a:t>Final Tests</a:t>
            </a:r>
            <a:endParaRPr lang="en-US" sz="2400" dirty="0">
              <a:solidFill>
                <a:srgbClr val="FFC000"/>
              </a:solidFill>
            </a:endParaRPr>
          </a:p>
          <a:p>
            <a:r>
              <a:rPr lang="en-US" sz="2400" dirty="0"/>
              <a:t>Each level ends with a Final Test </a:t>
            </a:r>
          </a:p>
          <a:p>
            <a:pPr lvl="1"/>
            <a:r>
              <a:rPr lang="en-US" sz="2200" dirty="0"/>
              <a:t>A score of 60% or greater unlocks the next Level and locks the previous Level.</a:t>
            </a:r>
          </a:p>
          <a:p>
            <a:pPr marL="0" indent="0">
              <a:buNone/>
            </a:pPr>
            <a:endParaRPr lang="en-US" sz="2400" dirty="0"/>
          </a:p>
        </p:txBody>
      </p:sp>
    </p:spTree>
    <p:extLst>
      <p:ext uri="{BB962C8B-B14F-4D97-AF65-F5344CB8AC3E}">
        <p14:creationId xmlns:p14="http://schemas.microsoft.com/office/powerpoint/2010/main" val="2719378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 Test</a:t>
            </a:r>
          </a:p>
        </p:txBody>
      </p:sp>
      <p:sp>
        <p:nvSpPr>
          <p:cNvPr id="3" name="Text Placeholder 2"/>
          <p:cNvSpPr>
            <a:spLocks noGrp="1"/>
          </p:cNvSpPr>
          <p:nvPr>
            <p:ph type="body" idx="1"/>
          </p:nvPr>
        </p:nvSpPr>
        <p:spPr/>
        <p:txBody>
          <a:bodyPr/>
          <a:lstStyle/>
          <a:p>
            <a:r>
              <a:rPr lang="en-US" dirty="0" err="1"/>
              <a:t>my</a:t>
            </a:r>
            <a:r>
              <a:rPr lang="en-US" b="1" dirty="0" err="1"/>
              <a:t>Time</a:t>
            </a:r>
            <a:r>
              <a:rPr lang="en-US" b="1" dirty="0" err="1">
                <a:solidFill>
                  <a:schemeClr val="accent1"/>
                </a:solidFill>
              </a:rPr>
              <a:t>ENGLISH</a:t>
            </a:r>
            <a:endParaRPr lang="en-US" dirty="0"/>
          </a:p>
        </p:txBody>
      </p:sp>
    </p:spTree>
    <p:extLst>
      <p:ext uri="{BB962C8B-B14F-4D97-AF65-F5344CB8AC3E}">
        <p14:creationId xmlns:p14="http://schemas.microsoft.com/office/powerpoint/2010/main" val="394060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934" y="194270"/>
            <a:ext cx="9210870" cy="549275"/>
          </a:xfrm>
        </p:spPr>
        <p:txBody>
          <a:bodyPr>
            <a:normAutofit/>
          </a:bodyPr>
          <a:lstStyle/>
          <a:p>
            <a:r>
              <a:rPr lang="en-US" sz="2800" dirty="0"/>
              <a:t>To begin </a:t>
            </a:r>
            <a:r>
              <a:rPr lang="en-US" sz="2800" dirty="0" err="1"/>
              <a:t>my</a:t>
            </a:r>
            <a:r>
              <a:rPr lang="en-US" sz="2800" b="1" dirty="0" err="1"/>
              <a:t>Time</a:t>
            </a:r>
            <a:r>
              <a:rPr lang="en-US" sz="2800" b="1" dirty="0" err="1">
                <a:solidFill>
                  <a:schemeClr val="accent1"/>
                </a:solidFill>
              </a:rPr>
              <a:t>ENGLISH</a:t>
            </a:r>
            <a:r>
              <a:rPr lang="en-US" sz="2800" dirty="0"/>
              <a:t>, go to myelt.heinle.com…</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647" y="873646"/>
            <a:ext cx="7598157" cy="5676444"/>
          </a:xfrm>
          <a:prstGeom prst="rect">
            <a:avLst/>
          </a:prstGeom>
        </p:spPr>
      </p:pic>
      <p:sp>
        <p:nvSpPr>
          <p:cNvPr id="4" name="TextBox 3"/>
          <p:cNvSpPr txBox="1"/>
          <p:nvPr/>
        </p:nvSpPr>
        <p:spPr>
          <a:xfrm>
            <a:off x="279918" y="1203649"/>
            <a:ext cx="1688841" cy="1200329"/>
          </a:xfrm>
          <a:prstGeom prst="rect">
            <a:avLst/>
          </a:prstGeom>
          <a:noFill/>
        </p:spPr>
        <p:txBody>
          <a:bodyPr wrap="square" rtlCol="0">
            <a:spAutoFit/>
          </a:bodyPr>
          <a:lstStyle/>
          <a:p>
            <a:r>
              <a:rPr lang="en-US" dirty="0"/>
              <a:t>Login with username and password</a:t>
            </a:r>
          </a:p>
        </p:txBody>
      </p:sp>
    </p:spTree>
    <p:extLst>
      <p:ext uri="{BB962C8B-B14F-4D97-AF65-F5344CB8AC3E}">
        <p14:creationId xmlns:p14="http://schemas.microsoft.com/office/powerpoint/2010/main" val="316514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30" y="233265"/>
            <a:ext cx="10515600" cy="765111"/>
          </a:xfrm>
        </p:spPr>
        <p:txBody>
          <a:bodyPr>
            <a:normAutofit fontScale="90000"/>
          </a:bodyPr>
          <a:lstStyle/>
          <a:p>
            <a:r>
              <a:rPr lang="en-US" sz="4000" dirty="0"/>
              <a:t>Click on </a:t>
            </a:r>
            <a:r>
              <a:rPr lang="en-US" sz="4000" b="1" dirty="0"/>
              <a:t>Begin </a:t>
            </a:r>
            <a:r>
              <a:rPr lang="en-US" sz="4000" b="1" dirty="0">
                <a:solidFill>
                  <a:schemeClr val="accent1"/>
                </a:solidFill>
              </a:rPr>
              <a:t>Placement Test</a:t>
            </a:r>
            <a:br>
              <a:rPr lang="en-US" sz="4000" dirty="0"/>
            </a:b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0226" y="1164412"/>
            <a:ext cx="6932342" cy="5256535"/>
          </a:xfrm>
          <a:prstGeom prst="rect">
            <a:avLst/>
          </a:prstGeom>
        </p:spPr>
      </p:pic>
      <p:sp>
        <p:nvSpPr>
          <p:cNvPr id="3" name="Rectangle 2"/>
          <p:cNvSpPr/>
          <p:nvPr/>
        </p:nvSpPr>
        <p:spPr>
          <a:xfrm>
            <a:off x="5061474" y="3792951"/>
            <a:ext cx="1854558" cy="38636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87808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E90743C715354595142E6F40BAF5FA" ma:contentTypeVersion="12" ma:contentTypeDescription="Create a new document." ma:contentTypeScope="" ma:versionID="cd61eae1077ad5927f20b47baa09b546">
  <xsd:schema xmlns:xsd="http://www.w3.org/2001/XMLSchema" xmlns:xs="http://www.w3.org/2001/XMLSchema" xmlns:p="http://schemas.microsoft.com/office/2006/metadata/properties" xmlns:ns2="b91f69e9-5543-4e9f-9f43-543eb44de3da" xmlns:ns3="dc1c0873-4b1e-4a1e-a72f-493792242b00" xmlns:ns4="http://schemas.microsoft.com/sharepoint/v4" targetNamespace="http://schemas.microsoft.com/office/2006/metadata/properties" ma:root="true" ma:fieldsID="cc0ba9e5837ba66ac8ea881d0cf4ce80" ns2:_="" ns3:_="" ns4:_="">
    <xsd:import namespace="b91f69e9-5543-4e9f-9f43-543eb44de3da"/>
    <xsd:import namespace="dc1c0873-4b1e-4a1e-a72f-493792242b00"/>
    <xsd:import namespace="http://schemas.microsoft.com/sharepoint/v4"/>
    <xsd:element name="properties">
      <xsd:complexType>
        <xsd:sequence>
          <xsd:element name="documentManagement">
            <xsd:complexType>
              <xsd:all>
                <xsd:element ref="ns2:p6336abaad124a7d83c8163466a93bd0" minOccurs="0"/>
                <xsd:element ref="ns3:TaxCatchAll" minOccurs="0"/>
                <xsd:element ref="ns2:Description0" minOccurs="0"/>
                <xsd:element ref="ns2:Market" minOccurs="0"/>
                <xsd:element ref="ns2:Program_x002f_Series" minOccurs="0"/>
                <xsd:element ref="ns2:State" minOccurs="0"/>
                <xsd:element ref="ns2:subcategory" minOccurs="0"/>
                <xsd:element ref="ns4:IconOverlay" minOccurs="0"/>
                <xsd:element ref="ns2:Int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f69e9-5543-4e9f-9f43-543eb44de3da" elementFormDefault="qualified">
    <xsd:import namespace="http://schemas.microsoft.com/office/2006/documentManagement/types"/>
    <xsd:import namespace="http://schemas.microsoft.com/office/infopath/2007/PartnerControls"/>
    <xsd:element name="p6336abaad124a7d83c8163466a93bd0" ma:index="9" nillable="true" ma:taxonomy="true" ma:internalName="p6336abaad124a7d83c8163466a93bd0" ma:taxonomyFieldName="Category" ma:displayName="Category" ma:indexed="true" ma:default="" ma:fieldId="{96336aba-ad12-4a7d-83c8-163466a93bd0}" ma:sspId="8bdbb186-24e7-49cb-bfff-bd987ba730ce" ma:termSetId="a1a3f1ff-7745-4253-8508-33cb4ab87f11" ma:anchorId="00000000-0000-0000-0000-000000000000" ma:open="false" ma:isKeyword="false">
      <xsd:complexType>
        <xsd:sequence>
          <xsd:element ref="pc:Terms" minOccurs="0" maxOccurs="1"/>
        </xsd:sequence>
      </xsd:complexType>
    </xsd:element>
    <xsd:element name="Description0" ma:index="11" nillable="true" ma:displayName="Description" ma:internalName="Description0">
      <xsd:simpleType>
        <xsd:restriction base="dms:Note">
          <xsd:maxLength value="255"/>
        </xsd:restriction>
      </xsd:simpleType>
    </xsd:element>
    <xsd:element name="Market" ma:index="12" nillable="true" ma:displayName="Market" ma:internalName="Market">
      <xsd:simpleType>
        <xsd:restriction base="dms:Text">
          <xsd:maxLength value="255"/>
        </xsd:restriction>
      </xsd:simpleType>
    </xsd:element>
    <xsd:element name="Program_x002f_Series" ma:index="13" nillable="true" ma:displayName="Program/Series" ma:internalName="Program_x002f_Series">
      <xsd:simpleType>
        <xsd:restriction base="dms:Text">
          <xsd:maxLength value="255"/>
        </xsd:restriction>
      </xsd:simpleType>
    </xsd:element>
    <xsd:element name="State" ma:index="14" nillable="true" ma:displayName="State" ma:internalName="State">
      <xsd:simpleType>
        <xsd:restriction base="dms:Text">
          <xsd:maxLength value="255"/>
        </xsd:restriction>
      </xsd:simpleType>
    </xsd:element>
    <xsd:element name="subcategory" ma:index="15" nillable="true" ma:displayName="Subcategory" ma:internalName="subcategory">
      <xsd:simpleType>
        <xsd:restriction base="dms:Text">
          <xsd:maxLength value="255"/>
        </xsd:restriction>
      </xsd:simpleType>
    </xsd:element>
    <xsd:element name="Intl" ma:index="17" nillable="true" ma:displayName="Intl" ma:default="0" ma:internalName="Intl">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c1c0873-4b1e-4a1e-a72f-493792242b0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3f8c2123-0ffc-49d8-92b6-bf3348fff6d4}" ma:internalName="TaxCatchAll" ma:showField="CatchAllData" ma:web="dc1c0873-4b1e-4a1e-a72f-493792242b0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tl xmlns="b91f69e9-5543-4e9f-9f43-543eb44de3da">true</Intl>
    <IconOverlay xmlns="http://schemas.microsoft.com/sharepoint/v4" xsi:nil="true"/>
    <TaxCatchAll xmlns="dc1c0873-4b1e-4a1e-a72f-493792242b00">
      <Value>857</Value>
    </TaxCatchAll>
    <Market xmlns="b91f69e9-5543-4e9f-9f43-543eb44de3da">Technology</Market>
    <p6336abaad124a7d83c8163466a93bd0 xmlns="b91f69e9-5543-4e9f-9f43-543eb44de3da">
      <Terms xmlns="http://schemas.microsoft.com/office/infopath/2007/PartnerControls">
        <TermInfo xmlns="http://schemas.microsoft.com/office/infopath/2007/PartnerControls">
          <TermName xmlns="http://schemas.microsoft.com/office/infopath/2007/PartnerControls">Presentations-Sales (commercial)</TermName>
          <TermId xmlns="http://schemas.microsoft.com/office/infopath/2007/PartnerControls">0f8b6ba7-369a-4b6c-8013-8e60c6f2b923</TermId>
        </TermInfo>
      </Terms>
    </p6336abaad124a7d83c8163466a93bd0>
    <State xmlns="b91f69e9-5543-4e9f-9f43-543eb44de3da" xsi:nil="true"/>
    <Program_x002f_Series xmlns="b91f69e9-5543-4e9f-9f43-543eb44de3da">MyTimeEnglish</Program_x002f_Series>
    <subcategory xmlns="b91f69e9-5543-4e9f-9f43-543eb44de3da">Presentations</subcategory>
    <Description0 xmlns="b91f69e9-5543-4e9f-9f43-543eb44de3d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E4848F-4FF0-474E-A478-F70B3802B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f69e9-5543-4e9f-9f43-543eb44de3da"/>
    <ds:schemaRef ds:uri="dc1c0873-4b1e-4a1e-a72f-493792242b0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FDCEE1-DBA4-477A-9EB9-AC4AB68D51F6}">
  <ds:schemaRefs>
    <ds:schemaRef ds:uri="http://schemas.microsoft.com/office/2006/documentManagement/types"/>
    <ds:schemaRef ds:uri="http://www.w3.org/XML/1998/namespace"/>
    <ds:schemaRef ds:uri="http://purl.org/dc/dcmitype/"/>
    <ds:schemaRef ds:uri="http://purl.org/dc/elements/1.1/"/>
    <ds:schemaRef ds:uri="http://schemas.microsoft.com/office/infopath/2007/PartnerControls"/>
    <ds:schemaRef ds:uri="http://purl.org/dc/terms/"/>
    <ds:schemaRef ds:uri="http://schemas.openxmlformats.org/package/2006/metadata/core-properties"/>
    <ds:schemaRef ds:uri="b91f69e9-5543-4e9f-9f43-543eb44de3da"/>
    <ds:schemaRef ds:uri="http://schemas.microsoft.com/sharepoint/v4"/>
    <ds:schemaRef ds:uri="dc1c0873-4b1e-4a1e-a72f-493792242b00"/>
    <ds:schemaRef ds:uri="http://schemas.microsoft.com/office/2006/metadata/properties"/>
  </ds:schemaRefs>
</ds:datastoreItem>
</file>

<file path=customXml/itemProps3.xml><?xml version="1.0" encoding="utf-8"?>
<ds:datastoreItem xmlns:ds="http://schemas.openxmlformats.org/officeDocument/2006/customXml" ds:itemID="{5F56D62C-31A1-453F-8246-AA8A5B9AB7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2979</TotalTime>
  <Words>1580</Words>
  <Application>Microsoft Office PowerPoint</Application>
  <PresentationFormat>Widescreen</PresentationFormat>
  <Paragraphs>193</Paragraphs>
  <Slides>37</Slides>
  <Notes>35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Ion</vt:lpstr>
      <vt:lpstr>myTime ENGLISH</vt:lpstr>
      <vt:lpstr>myTime ENGLISH</vt:lpstr>
      <vt:lpstr>Motivating Structure for Self-directed Learners</vt:lpstr>
      <vt:lpstr>myTimeENGLISH  Program Structure</vt:lpstr>
      <vt:lpstr>PowerPoint Presentation</vt:lpstr>
      <vt:lpstr>myTimeENGLISH  Program Structure</vt:lpstr>
      <vt:lpstr>Placement Test</vt:lpstr>
      <vt:lpstr>To begin myTimeENGLISH, go to myelt.heinle.com…</vt:lpstr>
      <vt:lpstr>Click on Begin Placement Test </vt:lpstr>
      <vt:lpstr>Placement Test  To advance through the Placement Test, students click on the gray arrow in the lower right-hand corner.   Also, note the blue progress bar at the bottom of the activity screen.   </vt:lpstr>
      <vt:lpstr>Placement Test  The instructions for each activity appear in the upper left-hand corner of the screen.   Here are two examples:  1. Listening  to the dialog and selecting the correct answer.   2. Selecting the correct response.       </vt:lpstr>
      <vt:lpstr>Level Placement  Upon completing the Placement Test, students are placed into the appropriate Level of content.   </vt:lpstr>
      <vt:lpstr>Navigating the Course</vt:lpstr>
      <vt:lpstr>Upon completing the Placement Test, students can begin their English course.  </vt:lpstr>
      <vt:lpstr>Progress Bars help students track course completion.</vt:lpstr>
      <vt:lpstr>Drop Down Menu </vt:lpstr>
      <vt:lpstr>Review Activities</vt:lpstr>
      <vt:lpstr>Unit Test (game-based test) assesses student’s knowledge</vt:lpstr>
      <vt:lpstr>Progress Tests All levels feature 2 Progress Tests (Parts 1 and 2). </vt:lpstr>
      <vt:lpstr>Final Tests All levels end with contain a Final Test.</vt:lpstr>
      <vt:lpstr>Administrator Tools/Reports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Statistics</vt:lpstr>
      <vt:lpstr>Scores, by Student (Details):  Scores for all activities taken by user </vt:lpstr>
      <vt:lpstr>Time Spent, by Student</vt:lpstr>
      <vt:lpstr>Implementation Information</vt:lpstr>
      <vt:lpstr>myTimeENGLISH  </vt:lpstr>
      <vt:lpstr>myTime ENGLISH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MyTimeEnglish - PPT</dc:title>
  <dc:creator>Origer, Charles P</dc:creator>
  <cp:lastModifiedBy>Thomas, Caitlin</cp:lastModifiedBy>
  <cp:revision>176</cp:revision>
  <dcterms:created xsi:type="dcterms:W3CDTF">2015-07-07T13:53:40Z</dcterms:created>
  <dcterms:modified xsi:type="dcterms:W3CDTF">2022-08-16T18:40:57Z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0x01010011E90743C715354595142E6F40BAF5FA</vt:lpwstr>
  </property>
  <property fmtid="{D5CDD505-2E9C-101B-9397-08002B2CF9AE}" pid="4" name="Category">
    <vt:lpwstr>857;#Presentations-Sales (commercial)|0f8b6ba7-369a-4b6c-8013-8e60c6f2b923</vt:lpwstr>
  </property>
</Properties>
</file>